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4" r:id="rId1"/>
  </p:sldMasterIdLst>
  <p:notesMasterIdLst>
    <p:notesMasterId r:id="rId20"/>
  </p:notesMasterIdLst>
  <p:sldIdLst>
    <p:sldId id="307" r:id="rId2"/>
    <p:sldId id="257" r:id="rId3"/>
    <p:sldId id="258" r:id="rId4"/>
    <p:sldId id="260" r:id="rId5"/>
    <p:sldId id="261" r:id="rId6"/>
    <p:sldId id="270" r:id="rId7"/>
    <p:sldId id="263" r:id="rId8"/>
    <p:sldId id="283" r:id="rId9"/>
    <p:sldId id="292" r:id="rId10"/>
    <p:sldId id="309" r:id="rId11"/>
    <p:sldId id="310" r:id="rId12"/>
    <p:sldId id="293" r:id="rId13"/>
    <p:sldId id="294" r:id="rId14"/>
    <p:sldId id="298" r:id="rId15"/>
    <p:sldId id="299" r:id="rId16"/>
    <p:sldId id="295" r:id="rId17"/>
    <p:sldId id="296" r:id="rId18"/>
    <p:sldId id="30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651A78-652B-4829-B18B-EDF73CF540AD}" v="136" dt="2025-10-24T06:18:42.3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1" autoAdjust="0"/>
    <p:restoredTop sz="94660"/>
  </p:normalViewPr>
  <p:slideViewPr>
    <p:cSldViewPr snapToGrid="0">
      <p:cViewPr>
        <p:scale>
          <a:sx n="60" d="100"/>
          <a:sy n="60" d="100"/>
        </p:scale>
        <p:origin x="3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EC072-7A55-41A7-8689-51D65CD7FA12}" type="datetimeFigureOut">
              <a:rPr lang="en-IN" smtClean="0"/>
              <a:t>29-01-2026</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9BBAA-E77F-4E0B-8D1F-0074BAEF6C97}" type="slidenum">
              <a:rPr lang="en-IN" smtClean="0"/>
              <a:t>‹#›</a:t>
            </a:fld>
            <a:endParaRPr lang="en-IN"/>
          </a:p>
        </p:txBody>
      </p:sp>
    </p:spTree>
    <p:extLst>
      <p:ext uri="{BB962C8B-B14F-4D97-AF65-F5344CB8AC3E}">
        <p14:creationId xmlns:p14="http://schemas.microsoft.com/office/powerpoint/2010/main" val="3370392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39BBAA-E77F-4E0B-8D1F-0074BAEF6C97}" type="slidenum">
              <a:rPr lang="en-IN" smtClean="0"/>
              <a:t>2</a:t>
            </a:fld>
            <a:endParaRPr lang="en-IN"/>
          </a:p>
        </p:txBody>
      </p:sp>
    </p:spTree>
    <p:extLst>
      <p:ext uri="{BB962C8B-B14F-4D97-AF65-F5344CB8AC3E}">
        <p14:creationId xmlns:p14="http://schemas.microsoft.com/office/powerpoint/2010/main" val="2172328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39BBAA-E77F-4E0B-8D1F-0074BAEF6C97}" type="slidenum">
              <a:rPr lang="en-IN" smtClean="0"/>
              <a:t>6</a:t>
            </a:fld>
            <a:endParaRPr lang="en-IN"/>
          </a:p>
        </p:txBody>
      </p:sp>
    </p:spTree>
    <p:extLst>
      <p:ext uri="{BB962C8B-B14F-4D97-AF65-F5344CB8AC3E}">
        <p14:creationId xmlns:p14="http://schemas.microsoft.com/office/powerpoint/2010/main" val="149007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39BBAA-E77F-4E0B-8D1F-0074BAEF6C97}" type="slidenum">
              <a:rPr lang="en-IN" smtClean="0"/>
              <a:t>7</a:t>
            </a:fld>
            <a:endParaRPr lang="en-IN"/>
          </a:p>
        </p:txBody>
      </p:sp>
    </p:spTree>
    <p:extLst>
      <p:ext uri="{BB962C8B-B14F-4D97-AF65-F5344CB8AC3E}">
        <p14:creationId xmlns:p14="http://schemas.microsoft.com/office/powerpoint/2010/main" val="238766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839BBAA-E77F-4E0B-8D1F-0074BAEF6C97}" type="slidenum">
              <a:rPr lang="en-IN" smtClean="0"/>
              <a:t>16</a:t>
            </a:fld>
            <a:endParaRPr lang="en-IN"/>
          </a:p>
        </p:txBody>
      </p:sp>
    </p:spTree>
    <p:extLst>
      <p:ext uri="{BB962C8B-B14F-4D97-AF65-F5344CB8AC3E}">
        <p14:creationId xmlns:p14="http://schemas.microsoft.com/office/powerpoint/2010/main" val="325646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73BC77-40F7-4D32-B152-4B79D56850DA}"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4930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258671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242620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06542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862928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73BC77-40F7-4D32-B152-4B79D56850DA}" type="datetimeFigureOut">
              <a:rPr lang="en-IN" smtClean="0"/>
              <a:t>29-01-2026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4265727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73BC77-40F7-4D32-B152-4B79D56850DA}" type="datetimeFigureOut">
              <a:rPr lang="en-IN" smtClean="0"/>
              <a:t>29-01-2026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4709916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3BC77-40F7-4D32-B152-4B79D56850DA}"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2514600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3BC77-40F7-4D32-B152-4B79D56850DA}"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546569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3BC77-40F7-4D32-B152-4B79D56850DA}"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818574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3BC77-40F7-4D32-B152-4B79D56850DA}" type="datetimeFigureOut">
              <a:rPr lang="en-IN" smtClean="0"/>
              <a:t>29-01-2026</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2913707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517874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73BC77-40F7-4D32-B152-4B79D56850DA}" type="datetimeFigureOut">
              <a:rPr lang="en-IN" smtClean="0"/>
              <a:t>29-01-2026</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509860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3BC77-40F7-4D32-B152-4B79D56850DA}" type="datetimeFigureOut">
              <a:rPr lang="en-IN" smtClean="0"/>
              <a:t>29-01-2026</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3492677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3BC77-40F7-4D32-B152-4B79D56850DA}" type="datetimeFigureOut">
              <a:rPr lang="en-IN" smtClean="0"/>
              <a:t>29-01-2026</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3859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3657778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3BC77-40F7-4D32-B152-4B79D56850DA}" type="datetimeFigureOut">
              <a:rPr lang="en-IN" smtClean="0"/>
              <a:t>29-01-2026</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A09B500-C282-44C9-A9B5-DE9E0FF45600}" type="slidenum">
              <a:rPr lang="en-IN" smtClean="0"/>
              <a:t>‹#›</a:t>
            </a:fld>
            <a:endParaRPr lang="en-IN"/>
          </a:p>
        </p:txBody>
      </p:sp>
    </p:spTree>
    <p:extLst>
      <p:ext uri="{BB962C8B-B14F-4D97-AF65-F5344CB8AC3E}">
        <p14:creationId xmlns:p14="http://schemas.microsoft.com/office/powerpoint/2010/main" val="1456485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73BC77-40F7-4D32-B152-4B79D56850DA}" type="datetimeFigureOut">
              <a:rPr lang="en-IN" smtClean="0"/>
              <a:t>29-01-2026</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FA09B500-C282-44C9-A9B5-DE9E0FF45600}" type="slidenum">
              <a:rPr lang="en-IN" smtClean="0"/>
              <a:t>‹#›</a:t>
            </a:fld>
            <a:endParaRPr lang="en-IN"/>
          </a:p>
        </p:txBody>
      </p:sp>
    </p:spTree>
    <p:extLst>
      <p:ext uri="{BB962C8B-B14F-4D97-AF65-F5344CB8AC3E}">
        <p14:creationId xmlns:p14="http://schemas.microsoft.com/office/powerpoint/2010/main" val="3258813483"/>
      </p:ext>
    </p:extLst>
  </p:cSld>
  <p:clrMap bg1="dk1" tx1="lt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A64D378-C858-9381-1D14-018D19FCB3D2}"/>
              </a:ext>
            </a:extLst>
          </p:cNvPr>
          <p:cNvSpPr>
            <a:spLocks noGrp="1"/>
          </p:cNvSpPr>
          <p:nvPr>
            <p:ph type="subTitle" idx="1"/>
          </p:nvPr>
        </p:nvSpPr>
        <p:spPr>
          <a:xfrm>
            <a:off x="2265828" y="4116908"/>
            <a:ext cx="8915399" cy="2223760"/>
          </a:xfrm>
        </p:spPr>
        <p:txBody>
          <a:bodyPr>
            <a:normAutofit fontScale="77500" lnSpcReduction="20000"/>
          </a:bodyPr>
          <a:lstStyle/>
          <a:p>
            <a:r>
              <a:rPr lang="en-US" dirty="0"/>
              <a:t>                                                                                             </a:t>
            </a:r>
            <a:r>
              <a:rPr lang="en-US" dirty="0">
                <a:latin typeface="Times New Roman" panose="02020603050405020304" pitchFamily="18" charset="0"/>
                <a:cs typeface="Times New Roman" panose="02020603050405020304" pitchFamily="18" charset="0"/>
              </a:rPr>
              <a:t>D. Mounika      (22471A4417)</a:t>
            </a:r>
          </a:p>
          <a:p>
            <a:r>
              <a:rPr lang="en-US" dirty="0"/>
              <a:t>                                                                                             </a:t>
            </a:r>
            <a:r>
              <a:rPr lang="en-IN" dirty="0" err="1">
                <a:latin typeface="Times New Roman" panose="02020603050405020304" pitchFamily="18" charset="0"/>
                <a:cs typeface="Times New Roman" panose="02020603050405020304" pitchFamily="18" charset="0"/>
              </a:rPr>
              <a:t>G.Shanmukha</a:t>
            </a:r>
            <a:r>
              <a:rPr lang="en-IN" dirty="0">
                <a:latin typeface="Times New Roman" panose="02020603050405020304" pitchFamily="18" charset="0"/>
                <a:cs typeface="Times New Roman" panose="02020603050405020304" pitchFamily="18" charset="0"/>
              </a:rPr>
              <a:t>  (22471A4458)</a:t>
            </a:r>
          </a:p>
          <a:p>
            <a:r>
              <a:rPr lang="en-IN" dirty="0"/>
              <a:t>                                                                                              </a:t>
            </a:r>
            <a:r>
              <a:rPr lang="en-IN" dirty="0" err="1">
                <a:latin typeface="Times New Roman" panose="02020603050405020304" pitchFamily="18" charset="0"/>
                <a:cs typeface="Times New Roman" panose="02020603050405020304" pitchFamily="18" charset="0"/>
              </a:rPr>
              <a:t>K.Madhav</a:t>
            </a:r>
            <a:r>
              <a:rPr lang="en-IN" dirty="0">
                <a:latin typeface="Times New Roman" panose="02020603050405020304" pitchFamily="18" charset="0"/>
                <a:cs typeface="Times New Roman" panose="02020603050405020304" pitchFamily="18" charset="0"/>
              </a:rPr>
              <a:t>       (22471A4428)</a:t>
            </a:r>
          </a:p>
          <a:p>
            <a:pPr algn="just"/>
            <a:r>
              <a:rPr lang="en-IN" b="1" dirty="0">
                <a:latin typeface="Times New Roman" panose="02020603050405020304" pitchFamily="18" charset="0"/>
                <a:cs typeface="Times New Roman" panose="02020603050405020304" pitchFamily="18" charset="0"/>
              </a:rPr>
              <a:t>Under the </a:t>
            </a:r>
            <a:r>
              <a:rPr lang="en-IN" b="1" dirty="0" err="1">
                <a:latin typeface="Times New Roman" panose="02020603050405020304" pitchFamily="18" charset="0"/>
                <a:cs typeface="Times New Roman" panose="02020603050405020304" pitchFamily="18" charset="0"/>
              </a:rPr>
              <a:t>Gudience</a:t>
            </a:r>
            <a:r>
              <a:rPr lang="en-IN" b="1" dirty="0">
                <a:latin typeface="Times New Roman" panose="02020603050405020304" pitchFamily="18" charset="0"/>
                <a:cs typeface="Times New Roman" panose="02020603050405020304" pitchFamily="18" charset="0"/>
              </a:rPr>
              <a:t> </a:t>
            </a:r>
          </a:p>
          <a:p>
            <a:pPr algn="just"/>
            <a:r>
              <a:rPr lang="en-IN" b="1" dirty="0" err="1">
                <a:latin typeface="Times New Roman" panose="02020603050405020304" pitchFamily="18" charset="0"/>
                <a:cs typeface="Times New Roman" panose="02020603050405020304" pitchFamily="18" charset="0"/>
              </a:rPr>
              <a:t>Mr.J.SyamBabu</a:t>
            </a:r>
            <a:endParaRPr lang="en-IN" b="1" dirty="0">
              <a:latin typeface="Times New Roman" panose="02020603050405020304" pitchFamily="18" charset="0"/>
              <a:cs typeface="Times New Roman" panose="02020603050405020304" pitchFamily="18" charset="0"/>
            </a:endParaRPr>
          </a:p>
          <a:p>
            <a:endParaRPr lang="en-IN" dirty="0"/>
          </a:p>
          <a:p>
            <a:endParaRPr lang="en-IN" dirty="0"/>
          </a:p>
        </p:txBody>
      </p:sp>
      <p:pic>
        <p:nvPicPr>
          <p:cNvPr id="4" name="Picture 4">
            <a:extLst>
              <a:ext uri="{FF2B5EF4-FFF2-40B4-BE49-F238E27FC236}">
                <a16:creationId xmlns:a16="http://schemas.microsoft.com/office/drawing/2014/main" id="{526AF034-51E7-11BA-B4BC-D35B8C30F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389" y="190635"/>
            <a:ext cx="1890824" cy="82173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0B4698-51E7-7B7B-5F53-54561EA81630}"/>
              </a:ext>
            </a:extLst>
          </p:cNvPr>
          <p:cNvSpPr txBox="1"/>
          <p:nvPr/>
        </p:nvSpPr>
        <p:spPr>
          <a:xfrm>
            <a:off x="3396343" y="309115"/>
            <a:ext cx="609600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Narasaraopeta Engineering College</a:t>
            </a:r>
            <a:endParaRPr lang="en-IN" sz="3200" dirty="0"/>
          </a:p>
        </p:txBody>
      </p:sp>
      <p:sp>
        <p:nvSpPr>
          <p:cNvPr id="8" name="TextBox 7">
            <a:extLst>
              <a:ext uri="{FF2B5EF4-FFF2-40B4-BE49-F238E27FC236}">
                <a16:creationId xmlns:a16="http://schemas.microsoft.com/office/drawing/2014/main" id="{A51CCDD8-FFB4-1B8D-FF94-E044E93DED73}"/>
              </a:ext>
            </a:extLst>
          </p:cNvPr>
          <p:cNvSpPr txBox="1"/>
          <p:nvPr/>
        </p:nvSpPr>
        <p:spPr>
          <a:xfrm>
            <a:off x="3072958" y="1392461"/>
            <a:ext cx="6096000" cy="461665"/>
          </a:xfrm>
          <a:prstGeom prst="rect">
            <a:avLst/>
          </a:prstGeom>
          <a:noFill/>
        </p:spPr>
        <p:txBody>
          <a:bodyPr wrap="square">
            <a:spAutoFit/>
          </a:bodyPr>
          <a:lstStyle/>
          <a:p>
            <a:pPr algn="ctr"/>
            <a:r>
              <a:rPr lang="en-US" sz="2400" dirty="0">
                <a:latin typeface="Times New Roman" panose="02020603050405020304" pitchFamily="18" charset="0"/>
                <a:cs typeface="Times New Roman" panose="02020603050405020304" pitchFamily="18" charset="0"/>
              </a:rPr>
              <a:t>Project tittle</a:t>
            </a:r>
          </a:p>
        </p:txBody>
      </p:sp>
      <p:sp>
        <p:nvSpPr>
          <p:cNvPr id="10" name="TextBox 9">
            <a:extLst>
              <a:ext uri="{FF2B5EF4-FFF2-40B4-BE49-F238E27FC236}">
                <a16:creationId xmlns:a16="http://schemas.microsoft.com/office/drawing/2014/main" id="{2654C5F1-7964-0452-56A0-4A79EAEC0492}"/>
              </a:ext>
            </a:extLst>
          </p:cNvPr>
          <p:cNvSpPr txBox="1"/>
          <p:nvPr/>
        </p:nvSpPr>
        <p:spPr>
          <a:xfrm>
            <a:off x="2852620" y="1816345"/>
            <a:ext cx="6096000" cy="400110"/>
          </a:xfrm>
          <a:prstGeom prst="rect">
            <a:avLst/>
          </a:prstGeom>
          <a:noFill/>
        </p:spPr>
        <p:txBody>
          <a:bodyPr wrap="square">
            <a:spAutoFit/>
          </a:bodyPr>
          <a:lstStyle/>
          <a:p>
            <a:pPr algn="ctr"/>
            <a:r>
              <a:rPr lang="en-US" sz="2000" dirty="0">
                <a:latin typeface="Times New Roman" panose="02020603050405020304" pitchFamily="18" charset="0"/>
                <a:cs typeface="Times New Roman" panose="02020603050405020304" pitchFamily="18" charset="0"/>
              </a:rPr>
              <a:t>On</a:t>
            </a:r>
          </a:p>
        </p:txBody>
      </p:sp>
      <p:sp>
        <p:nvSpPr>
          <p:cNvPr id="12" name="TextBox 11">
            <a:extLst>
              <a:ext uri="{FF2B5EF4-FFF2-40B4-BE49-F238E27FC236}">
                <a16:creationId xmlns:a16="http://schemas.microsoft.com/office/drawing/2014/main" id="{7C73B299-2B79-7AC0-DE7B-42E646D98EBE}"/>
              </a:ext>
            </a:extLst>
          </p:cNvPr>
          <p:cNvSpPr txBox="1"/>
          <p:nvPr/>
        </p:nvSpPr>
        <p:spPr>
          <a:xfrm>
            <a:off x="2265828" y="2409955"/>
            <a:ext cx="8632371" cy="1015663"/>
          </a:xfrm>
          <a:prstGeom prst="rect">
            <a:avLst/>
          </a:prstGeom>
          <a:noFill/>
        </p:spPr>
        <p:txBody>
          <a:bodyPr wrap="square">
            <a:spAutoFit/>
          </a:bodyPr>
          <a:lstStyle/>
          <a:p>
            <a:pPr algn="ctr"/>
            <a:r>
              <a:rPr lang="en-US" sz="2000" b="1" dirty="0">
                <a:latin typeface="Times New Roman" panose="02020603050405020304" pitchFamily="18" charset="0"/>
                <a:cs typeface="Times New Roman" panose="02020603050405020304" pitchFamily="18" charset="0"/>
              </a:rPr>
              <a:t>Glaucoma Identification Using CNN Ensemble for Optic Disc and Cup</a:t>
            </a:r>
          </a:p>
          <a:p>
            <a:pPr algn="ctr"/>
            <a:endParaRPr lang="en-US" sz="2000" b="1" dirty="0">
              <a:latin typeface="Times New Roman" panose="02020603050405020304" pitchFamily="18" charset="0"/>
              <a:cs typeface="Times New Roman" panose="02020603050405020304" pitchFamily="18" charset="0"/>
            </a:endParaRPr>
          </a:p>
          <a:p>
            <a:pPr algn="ctr"/>
            <a:r>
              <a:rPr lang="en-US" sz="2000" b="1" dirty="0">
                <a:latin typeface="Times New Roman" panose="02020603050405020304" pitchFamily="18" charset="0"/>
                <a:cs typeface="Times New Roman" panose="02020603050405020304" pitchFamily="18" charset="0"/>
              </a:rPr>
              <a:t> Segmentation</a:t>
            </a:r>
          </a:p>
        </p:txBody>
      </p:sp>
      <p:sp>
        <p:nvSpPr>
          <p:cNvPr id="14" name="TextBox 13">
            <a:extLst>
              <a:ext uri="{FF2B5EF4-FFF2-40B4-BE49-F238E27FC236}">
                <a16:creationId xmlns:a16="http://schemas.microsoft.com/office/drawing/2014/main" id="{84853914-7E13-3C2A-ED79-9A0AEB732B6B}"/>
              </a:ext>
            </a:extLst>
          </p:cNvPr>
          <p:cNvSpPr txBox="1"/>
          <p:nvPr/>
        </p:nvSpPr>
        <p:spPr>
          <a:xfrm>
            <a:off x="6850301" y="3581337"/>
            <a:ext cx="6096000" cy="400110"/>
          </a:xfrm>
          <a:prstGeom prst="rect">
            <a:avLst/>
          </a:prstGeom>
          <a:noFill/>
        </p:spPr>
        <p:txBody>
          <a:bodyPr wrap="square">
            <a:spAutoFit/>
          </a:bodyPr>
          <a:lstStyle/>
          <a:p>
            <a:pPr algn="ctr"/>
            <a:r>
              <a:rPr lang="en-IN" sz="2000" dirty="0">
                <a:latin typeface="Times New Roman" panose="02020603050405020304" pitchFamily="18" charset="0"/>
                <a:cs typeface="Times New Roman" panose="02020603050405020304" pitchFamily="18" charset="0"/>
              </a:rPr>
              <a:t>Submitted</a:t>
            </a:r>
            <a:r>
              <a:rPr lang="en-IN" dirty="0">
                <a:solidFill>
                  <a:srgbClr val="7030A0"/>
                </a:solidFill>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By</a:t>
            </a:r>
          </a:p>
        </p:txBody>
      </p:sp>
      <p:sp>
        <p:nvSpPr>
          <p:cNvPr id="2" name="TextBox 1">
            <a:extLst>
              <a:ext uri="{FF2B5EF4-FFF2-40B4-BE49-F238E27FC236}">
                <a16:creationId xmlns:a16="http://schemas.microsoft.com/office/drawing/2014/main" id="{36F3009C-3EDD-DDD5-0EB0-80FFCC4FE4C9}"/>
              </a:ext>
            </a:extLst>
          </p:cNvPr>
          <p:cNvSpPr txBox="1"/>
          <p:nvPr/>
        </p:nvSpPr>
        <p:spPr>
          <a:xfrm>
            <a:off x="4219296" y="914492"/>
            <a:ext cx="4725433"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Department of CSE(</a:t>
            </a:r>
            <a:r>
              <a:rPr lang="en-US" sz="2000" b="1" dirty="0" err="1">
                <a:latin typeface="Times New Roman" panose="02020603050405020304" pitchFamily="18" charset="0"/>
                <a:cs typeface="Times New Roman" panose="02020603050405020304" pitchFamily="18" charset="0"/>
              </a:rPr>
              <a:t>DataScience</a:t>
            </a:r>
            <a:r>
              <a:rPr lang="en-US" sz="2000" b="1" dirty="0">
                <a:latin typeface="Times New Roman" panose="02020603050405020304" pitchFamily="18" charset="0"/>
                <a:cs typeface="Times New Roman" panose="02020603050405020304" pitchFamily="18" charset="0"/>
              </a:rPr>
              <a:t>)</a:t>
            </a:r>
            <a:endParaRPr lang="en-US" sz="2000" b="1"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19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1000"/>
                                        <p:tgtEl>
                                          <p:spTgt spid="6"/>
                                        </p:tgtEl>
                                      </p:cBhvr>
                                    </p:animEffect>
                                    <p:anim calcmode="lin" valueType="num">
                                      <p:cBhvr>
                                        <p:cTn id="56" dur="1000" fill="hold"/>
                                        <p:tgtEl>
                                          <p:spTgt spid="6"/>
                                        </p:tgtEl>
                                        <p:attrNameLst>
                                          <p:attrName>ppt_x</p:attrName>
                                        </p:attrNameLst>
                                      </p:cBhvr>
                                      <p:tavLst>
                                        <p:tav tm="0">
                                          <p:val>
                                            <p:strVal val="#ppt_x"/>
                                          </p:val>
                                        </p:tav>
                                        <p:tav tm="100000">
                                          <p:val>
                                            <p:strVal val="#ppt_x"/>
                                          </p:val>
                                        </p:tav>
                                      </p:tavLst>
                                    </p:anim>
                                    <p:anim calcmode="lin" valueType="num">
                                      <p:cBhvr>
                                        <p:cTn id="5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additive="base">
                                        <p:cTn id="62" dur="500" fill="hold"/>
                                        <p:tgtEl>
                                          <p:spTgt spid="14"/>
                                        </p:tgtEl>
                                        <p:attrNameLst>
                                          <p:attrName>ppt_x</p:attrName>
                                        </p:attrNameLst>
                                      </p:cBhvr>
                                      <p:tavLst>
                                        <p:tav tm="0">
                                          <p:val>
                                            <p:strVal val="#ppt_x"/>
                                          </p:val>
                                        </p:tav>
                                        <p:tav tm="100000">
                                          <p:val>
                                            <p:strVal val="#ppt_x"/>
                                          </p:val>
                                        </p:tav>
                                      </p:tavLst>
                                    </p:anim>
                                    <p:anim calcmode="lin" valueType="num">
                                      <p:cBhvr additive="base">
                                        <p:cTn id="6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8" grpId="0"/>
      <p:bldP spid="10" grpId="0"/>
      <p:bldP spid="12"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B01C6-AD9D-5D70-43C3-74E603B9FE69}"/>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Advantages</a:t>
            </a:r>
            <a:endParaRPr lang="en-IN" sz="24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0A4F38D5-D0B6-ECDF-5558-85F3F099FADB}"/>
              </a:ext>
            </a:extLst>
          </p:cNvPr>
          <p:cNvSpPr>
            <a:spLocks noGrp="1" noChangeArrowheads="1"/>
          </p:cNvSpPr>
          <p:nvPr>
            <p:ph idx="1"/>
          </p:nvPr>
        </p:nvSpPr>
        <p:spPr bwMode="auto">
          <a:xfrm>
            <a:off x="913795" y="2078474"/>
            <a:ext cx="10353760" cy="3730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Objectivity and Consistency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using AI-based segmentation, the system minimizes human subjectivity and ensures consistent results. Traditional manual CDR (Cup-to-Disc Ratio) calculations often vary between different ophthalmologists.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 Efficiency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is designed for high-speed processing, handling images in less than three seconds to meet clinical workflow requirements. It operates in supervised (18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/image) and unsupervised (25 s/image) modes.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 Accuracy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hybrid CNN-RNN model achieves high precision, with 92.4% accuracy for optic disc segmentation and 91.7% for the optic cup.</a:t>
            </a:r>
          </a:p>
        </p:txBody>
      </p:sp>
    </p:spTree>
    <p:extLst>
      <p:ext uri="{BB962C8B-B14F-4D97-AF65-F5344CB8AC3E}">
        <p14:creationId xmlns:p14="http://schemas.microsoft.com/office/powerpoint/2010/main" val="42664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 calcmode="lin" valueType="num">
                                      <p:cBhvr additive="base">
                                        <p:cTn id="1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 calcmode="lin" valueType="num">
                                      <p:cBhvr additive="base">
                                        <p:cTn id="2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3192-7849-C522-2C9A-8E7AA82662D9}"/>
              </a:ext>
            </a:extLst>
          </p:cNvPr>
          <p:cNvSpPr>
            <a:spLocks noGrp="1"/>
          </p:cNvSpPr>
          <p:nvPr>
            <p:ph type="title"/>
          </p:nvPr>
        </p:nvSpPr>
        <p:spPr/>
        <p:txBody>
          <a:bodyPr>
            <a:normAutofit/>
          </a:bodyPr>
          <a:lstStyle/>
          <a:p>
            <a:r>
              <a:rPr lang="en-US" sz="2400" dirty="0">
                <a:latin typeface="Times New Roman" panose="02020603050405020304" pitchFamily="18" charset="0"/>
                <a:cs typeface="Times New Roman" panose="02020603050405020304" pitchFamily="18" charset="0"/>
              </a:rPr>
              <a:t>Disadvantages</a:t>
            </a:r>
            <a:endParaRPr lang="en-IN" sz="24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80454EE0-4EC2-80C2-E956-07DB34EB6363}"/>
              </a:ext>
            </a:extLst>
          </p:cNvPr>
          <p:cNvSpPr>
            <a:spLocks noGrp="1" noChangeArrowheads="1"/>
          </p:cNvSpPr>
          <p:nvPr>
            <p:ph idx="1"/>
          </p:nvPr>
        </p:nvSpPr>
        <p:spPr bwMode="auto">
          <a:xfrm>
            <a:off x="1090066" y="1935921"/>
            <a:ext cx="10265626" cy="419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Boundary Ambiguity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Segmenting the optic cup remains challenging because cup boundaries are inherently ambiguous and vary significantly depending on pathology and imaging conditions.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Single-Model Brittleness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Individual CNN models can fail under unusual imaging conditions, such as very low contrast or strong vessel overlays.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Sensitivity to Image Quality</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Classical methods often fail when images are affected by blur, noise, or illumination changes.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Requirements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system relies on large, expert-annotated datasets (like ORIGA) for effective training and optimization.</a:t>
            </a:r>
          </a:p>
        </p:txBody>
      </p:sp>
    </p:spTree>
    <p:extLst>
      <p:ext uri="{BB962C8B-B14F-4D97-AF65-F5344CB8AC3E}">
        <p14:creationId xmlns:p14="http://schemas.microsoft.com/office/powerpoint/2010/main" val="156212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1000"/>
                                        <p:tgtEl>
                                          <p:spTgt spid="2"/>
                                        </p:tgtEl>
                                      </p:cBhvr>
                                    </p:animEffect>
                                    <p:anim calcmode="lin" valueType="num">
                                      <p:cBhvr>
                                        <p:cTn id="34" dur="1000" fill="hold"/>
                                        <p:tgtEl>
                                          <p:spTgt spid="2"/>
                                        </p:tgtEl>
                                        <p:attrNameLst>
                                          <p:attrName>ppt_x</p:attrName>
                                        </p:attrNameLst>
                                      </p:cBhvr>
                                      <p:tavLst>
                                        <p:tav tm="0">
                                          <p:val>
                                            <p:strVal val="#ppt_x"/>
                                          </p:val>
                                        </p:tav>
                                        <p:tav tm="100000">
                                          <p:val>
                                            <p:strVal val="#ppt_x"/>
                                          </p:val>
                                        </p:tav>
                                      </p:tavLst>
                                    </p:anim>
                                    <p:anim calcmode="lin" valueType="num">
                                      <p:cBhvr>
                                        <p:cTn id="3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26E8-86AC-C543-FDE6-8427449C619E}"/>
              </a:ext>
            </a:extLst>
          </p:cNvPr>
          <p:cNvSpPr>
            <a:spLocks noGrp="1"/>
          </p:cNvSpPr>
          <p:nvPr>
            <p:ph type="title"/>
          </p:nvPr>
        </p:nvSpPr>
        <p:spPr/>
        <p:txBody>
          <a:bodyPr>
            <a:normAutofit/>
          </a:bodyPr>
          <a:lstStyle/>
          <a:p>
            <a:r>
              <a:rPr lang="en-US" sz="2000" b="1" dirty="0">
                <a:latin typeface="Times New Roman" panose="02020603050405020304" pitchFamily="18" charset="0"/>
                <a:cs typeface="Times New Roman" panose="02020603050405020304" pitchFamily="18" charset="0"/>
              </a:rPr>
              <a:t>Output Screens</a:t>
            </a:r>
            <a:endParaRPr lang="en-IN" sz="2000" b="1" dirty="0">
              <a:latin typeface="Times New Roman" panose="02020603050405020304" pitchFamily="18" charset="0"/>
              <a:cs typeface="Times New Roman" panose="02020603050405020304" pitchFamily="18" charset="0"/>
            </a:endParaRPr>
          </a:p>
        </p:txBody>
      </p:sp>
      <p:pic>
        <p:nvPicPr>
          <p:cNvPr id="4" name="Content Placeholder 3" descr="A screenshot of a computer screen&#10;&#10;AI-generated content may be incorrect.">
            <a:extLst>
              <a:ext uri="{FF2B5EF4-FFF2-40B4-BE49-F238E27FC236}">
                <a16:creationId xmlns:a16="http://schemas.microsoft.com/office/drawing/2014/main" id="{D0FC530A-707B-4601-6AB1-36377D5D5F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0085" y="1905000"/>
            <a:ext cx="7428817" cy="3778250"/>
          </a:xfrm>
          <a:prstGeom prst="rect">
            <a:avLst/>
          </a:prstGeom>
        </p:spPr>
      </p:pic>
    </p:spTree>
    <p:extLst>
      <p:ext uri="{BB962C8B-B14F-4D97-AF65-F5344CB8AC3E}">
        <p14:creationId xmlns:p14="http://schemas.microsoft.com/office/powerpoint/2010/main" val="176342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7536D74-5A49-F42F-14B9-7C89794CDA4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7341" y="1120047"/>
            <a:ext cx="6553062" cy="3778250"/>
          </a:xfrm>
          <a:prstGeom prst="rect">
            <a:avLst/>
          </a:prstGeom>
        </p:spPr>
      </p:pic>
    </p:spTree>
    <p:extLst>
      <p:ext uri="{BB962C8B-B14F-4D97-AF65-F5344CB8AC3E}">
        <p14:creationId xmlns:p14="http://schemas.microsoft.com/office/powerpoint/2010/main" val="370664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D31E8-B43E-D9FC-554C-C9B3E0BD85CE}"/>
              </a:ext>
            </a:extLst>
          </p:cNvPr>
          <p:cNvPicPr>
            <a:picLocks noChangeAspect="1"/>
          </p:cNvPicPr>
          <p:nvPr/>
        </p:nvPicPr>
        <p:blipFill>
          <a:blip r:embed="rId2"/>
          <a:stretch>
            <a:fillRect/>
          </a:stretch>
        </p:blipFill>
        <p:spPr>
          <a:xfrm>
            <a:off x="2170322" y="657167"/>
            <a:ext cx="9386371" cy="5191125"/>
          </a:xfrm>
          <a:prstGeom prst="rect">
            <a:avLst/>
          </a:prstGeom>
        </p:spPr>
      </p:pic>
    </p:spTree>
    <p:extLst>
      <p:ext uri="{BB962C8B-B14F-4D97-AF65-F5344CB8AC3E}">
        <p14:creationId xmlns:p14="http://schemas.microsoft.com/office/powerpoint/2010/main" val="17999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AI-generated content may be incorrect.">
            <a:extLst>
              <a:ext uri="{FF2B5EF4-FFF2-40B4-BE49-F238E27FC236}">
                <a16:creationId xmlns:a16="http://schemas.microsoft.com/office/drawing/2014/main" id="{7E1E648A-767E-29AC-B35C-3BCC82574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4390" y="768426"/>
            <a:ext cx="8681292" cy="5390003"/>
          </a:xfrm>
          <a:prstGeom prst="rect">
            <a:avLst/>
          </a:prstGeom>
        </p:spPr>
      </p:pic>
    </p:spTree>
    <p:extLst>
      <p:ext uri="{BB962C8B-B14F-4D97-AF65-F5344CB8AC3E}">
        <p14:creationId xmlns:p14="http://schemas.microsoft.com/office/powerpoint/2010/main" val="35678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1391C-CBA8-6A2D-F2EB-745FE13C89B8}"/>
              </a:ext>
            </a:extLst>
          </p:cNvPr>
          <p:cNvSpPr>
            <a:spLocks noGrp="1"/>
          </p:cNvSpPr>
          <p:nvPr>
            <p:ph type="title"/>
          </p:nvPr>
        </p:nvSpPr>
        <p:spPr>
          <a:xfrm>
            <a:off x="1975980" y="478248"/>
            <a:ext cx="8911687" cy="714036"/>
          </a:xfrm>
        </p:spPr>
        <p:txBody>
          <a:bodyPr>
            <a:normAutofit/>
          </a:bodyPr>
          <a:lstStyle/>
          <a:p>
            <a:r>
              <a:rPr lang="en-US" sz="2400" b="1" dirty="0">
                <a:latin typeface="Times New Roman" panose="02020603050405020304" pitchFamily="18" charset="0"/>
                <a:cs typeface="Times New Roman" panose="02020603050405020304" pitchFamily="18" charset="0"/>
              </a:rPr>
              <a:t>Conclusion</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8C01EC0-3203-30CB-3FC5-01F421A77434}"/>
              </a:ext>
            </a:extLst>
          </p:cNvPr>
          <p:cNvSpPr>
            <a:spLocks noGrp="1"/>
          </p:cNvSpPr>
          <p:nvPr>
            <p:ph idx="1"/>
          </p:nvPr>
        </p:nvSpPr>
        <p:spPr>
          <a:xfrm>
            <a:off x="1520328" y="1338146"/>
            <a:ext cx="10088456" cy="4684588"/>
          </a:xfrm>
        </p:spPr>
        <p:txBody>
          <a:bodyPr>
            <a:no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proposed Optic Disc and Cup Segmentation System provides an automated, efficient, and reliable method for early glaucoma detection using retinal fundus images. By integrating advanced deep learning architectures such as U-Net, the system achieves precise segmentation of the optic disc and optic cup, enabling accurate computation of the Cup-to-Disc Ratio (CDR) — the key indicator for diagnosing glaucoma.</a:t>
            </a:r>
          </a:p>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Compared to traditional manual or rule-based methods, the system minimizes human intervention, reduces diagnostic errors, and enhances consistency. The preprocessing techniques applied ensure high-quality image input, while the segmentation and classification stages deliver clinically relevant results with improved accuracy and robustness.</a:t>
            </a:r>
          </a:p>
        </p:txBody>
      </p:sp>
    </p:spTree>
    <p:extLst>
      <p:ext uri="{BB962C8B-B14F-4D97-AF65-F5344CB8AC3E}">
        <p14:creationId xmlns:p14="http://schemas.microsoft.com/office/powerpoint/2010/main" val="324895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A53C0-D686-259C-3E66-1994F2D25C34}"/>
              </a:ext>
            </a:extLst>
          </p:cNvPr>
          <p:cNvSpPr>
            <a:spLocks noGrp="1"/>
          </p:cNvSpPr>
          <p:nvPr>
            <p:ph type="title"/>
          </p:nvPr>
        </p:nvSpPr>
        <p:spPr>
          <a:xfrm>
            <a:off x="2016089" y="264406"/>
            <a:ext cx="8174513" cy="841500"/>
          </a:xfrm>
        </p:spPr>
        <p:txBody>
          <a:bodyPr>
            <a:normAutofit/>
          </a:bodyPr>
          <a:lstStyle/>
          <a:p>
            <a:r>
              <a:rPr lang="en-US" sz="2400" b="1" dirty="0">
                <a:latin typeface="Times New Roman" panose="02020603050405020304" pitchFamily="18" charset="0"/>
                <a:cs typeface="Times New Roman" panose="02020603050405020304" pitchFamily="18" charset="0"/>
              </a:rPr>
              <a:t>Future Scope</a:t>
            </a:r>
            <a:endParaRPr lang="en-IN" sz="2400"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8E5D079-0BD0-EE61-EF93-4A97D62FF35D}"/>
              </a:ext>
            </a:extLst>
          </p:cNvPr>
          <p:cNvSpPr>
            <a:spLocks noGrp="1" noChangeArrowheads="1"/>
          </p:cNvSpPr>
          <p:nvPr>
            <p:ph idx="1"/>
          </p:nvPr>
        </p:nvSpPr>
        <p:spPr bwMode="auto">
          <a:xfrm>
            <a:off x="1233890" y="1016618"/>
            <a:ext cx="10418498" cy="5576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Expansion: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larger and more diverse retinal datasets to improve model accuracy and generalization.</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 Detection: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 sensitivity to identify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early-stage glaucoma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subtle optic nerve changes.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Multimodal Integration: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Combine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fundus images, OCT scans, and IOP data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more reliable diagnosis.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&amp; Cloud Deployment:</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lightweight version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for real-time glaucoma screening on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mobile or edge devices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Explainable AI (XAI):</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Add visualization tools to show how the model makes decisions — improving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trust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Clinical Integration:</a:t>
            </a:r>
            <a:b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 the system into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hospital diagnostic workflows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teleophthalmology platforms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181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additive="base">
                                        <p:cTn id="14"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 calcmode="lin" valueType="num">
                                      <p:cBhvr additive="base">
                                        <p:cTn id="30"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4" end="4"/>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 calcmode="lin" valueType="num">
                                      <p:cBhvr additive="base">
                                        <p:cTn id="34"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F4966F-9B29-B1FD-79CB-369750CF28F6}"/>
              </a:ext>
            </a:extLst>
          </p:cNvPr>
          <p:cNvPicPr>
            <a:picLocks noChangeAspect="1"/>
          </p:cNvPicPr>
          <p:nvPr/>
        </p:nvPicPr>
        <p:blipFill>
          <a:blip r:embed="rId2"/>
          <a:stretch>
            <a:fillRect/>
          </a:stretch>
        </p:blipFill>
        <p:spPr>
          <a:xfrm>
            <a:off x="2200318" y="850168"/>
            <a:ext cx="7791363" cy="5157663"/>
          </a:xfrm>
          <a:prstGeom prst="rect">
            <a:avLst/>
          </a:prstGeom>
        </p:spPr>
      </p:pic>
    </p:spTree>
    <p:extLst>
      <p:ext uri="{BB962C8B-B14F-4D97-AF65-F5344CB8AC3E}">
        <p14:creationId xmlns:p14="http://schemas.microsoft.com/office/powerpoint/2010/main" val="409305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A3EF-835F-D278-A7DC-4ABDFFE76B53}"/>
              </a:ext>
            </a:extLst>
          </p:cNvPr>
          <p:cNvSpPr>
            <a:spLocks noGrp="1"/>
          </p:cNvSpPr>
          <p:nvPr>
            <p:ph type="title"/>
          </p:nvPr>
        </p:nvSpPr>
        <p:spPr>
          <a:xfrm>
            <a:off x="836677" y="290111"/>
            <a:ext cx="10353761" cy="1326321"/>
          </a:xfrm>
        </p:spPr>
        <p:txBody>
          <a:bodyPr>
            <a:normAutofit/>
          </a:bodyPr>
          <a:lstStyle/>
          <a:p>
            <a:r>
              <a:rPr lang="en-US" sz="2400" b="1" dirty="0">
                <a:latin typeface="Times New Roman" panose="02020603050405020304" pitchFamily="18" charset="0"/>
                <a:cs typeface="Times New Roman" panose="02020603050405020304" pitchFamily="18" charset="0"/>
              </a:rPr>
              <a:t>Abstract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9E08CA-9BD7-4437-4E4A-B63DE55092E6}"/>
              </a:ext>
            </a:extLst>
          </p:cNvPr>
          <p:cNvSpPr>
            <a:spLocks noGrp="1"/>
          </p:cNvSpPr>
          <p:nvPr>
            <p:ph idx="1"/>
          </p:nvPr>
        </p:nvSpPr>
        <p:spPr>
          <a:xfrm>
            <a:off x="2592925" y="1427544"/>
            <a:ext cx="8915400" cy="4806346"/>
          </a:xfrm>
        </p:spPr>
        <p:txBody>
          <a:bodyPr>
            <a:normAutofit/>
          </a:bodyPr>
          <a:lstStyle/>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Glaucoma is a leading cause of irreversible blindness globally.</a:t>
            </a:r>
          </a:p>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Early detection is crucial for vision preservation and treatment.</a:t>
            </a:r>
          </a:p>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Optic disc and cup segmentation is vital for accurate CDR calculation.</a:t>
            </a:r>
          </a:p>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CNN ensembles provide robust segmentation of retinal structures.</a:t>
            </a:r>
          </a:p>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Model trained on retinal fundus datasets to detect glaucoma markers.</a:t>
            </a:r>
          </a:p>
          <a:p>
            <a:pPr>
              <a:lnSpc>
                <a:spcPct val="200000"/>
              </a:lnSpc>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Supports scalable, automated glaucoma screening in healthcare systems.</a:t>
            </a:r>
          </a:p>
          <a:p>
            <a:endParaRPr lang="en-IN" sz="2000" dirty="0"/>
          </a:p>
        </p:txBody>
      </p:sp>
    </p:spTree>
    <p:extLst>
      <p:ext uri="{BB962C8B-B14F-4D97-AF65-F5344CB8AC3E}">
        <p14:creationId xmlns:p14="http://schemas.microsoft.com/office/powerpoint/2010/main" val="331179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xEl>
                                              <p:pRg st="0" end="0"/>
                                            </p:txEl>
                                          </p:spTgt>
                                        </p:tgtEl>
                                        <p:attrNameLst>
                                          <p:attrName>style.color</p:attrName>
                                        </p:attrNameLst>
                                      </p:cBhvr>
                                      <p:to>
                                        <a:schemeClr val="bg1"/>
                                      </p:to>
                                    </p:animClr>
                                    <p:animClr clrSpc="rgb" dir="cw">
                                      <p:cBhvr>
                                        <p:cTn id="7" dur="250" autoRev="1" fill="remove"/>
                                        <p:tgtEl>
                                          <p:spTgt spid="3">
                                            <p:txEl>
                                              <p:pRg st="0" end="0"/>
                                            </p:txEl>
                                          </p:spTgt>
                                        </p:tgtEl>
                                        <p:attrNameLst>
                                          <p:attrName>fillcolor</p:attrName>
                                        </p:attrNameLst>
                                      </p:cBhvr>
                                      <p:to>
                                        <a:schemeClr val="bg1"/>
                                      </p:to>
                                    </p:animClr>
                                    <p:set>
                                      <p:cBhvr>
                                        <p:cTn id="8" dur="250" autoRev="1" fill="remove"/>
                                        <p:tgtEl>
                                          <p:spTgt spid="3">
                                            <p:txEl>
                                              <p:pRg st="0" end="0"/>
                                            </p:txEl>
                                          </p:spTgt>
                                        </p:tgtEl>
                                        <p:attrNameLst>
                                          <p:attrName>fill.type</p:attrName>
                                        </p:attrNameLst>
                                      </p:cBhvr>
                                      <p:to>
                                        <p:strVal val="solid"/>
                                      </p:to>
                                    </p:set>
                                    <p:set>
                                      <p:cBhvr>
                                        <p:cTn id="9" dur="250" autoRev="1" fill="remove"/>
                                        <p:tgtEl>
                                          <p:spTgt spid="3">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fill="remove" grpId="0" nodeType="clickEffect">
                                  <p:stCondLst>
                                    <p:cond delay="0"/>
                                  </p:stCondLst>
                                  <p:childTnLst>
                                    <p:animClr clrSpc="rgb" dir="cw">
                                      <p:cBhvr override="childStyle">
                                        <p:cTn id="13" dur="250" autoRev="1" fill="remove"/>
                                        <p:tgtEl>
                                          <p:spTgt spid="3">
                                            <p:txEl>
                                              <p:pRg st="1" end="1"/>
                                            </p:txEl>
                                          </p:spTgt>
                                        </p:tgtEl>
                                        <p:attrNameLst>
                                          <p:attrName>style.color</p:attrName>
                                        </p:attrNameLst>
                                      </p:cBhvr>
                                      <p:to>
                                        <a:schemeClr val="bg1"/>
                                      </p:to>
                                    </p:animClr>
                                    <p:animClr clrSpc="rgb" dir="cw">
                                      <p:cBhvr>
                                        <p:cTn id="14" dur="250" autoRev="1" fill="remove"/>
                                        <p:tgtEl>
                                          <p:spTgt spid="3">
                                            <p:txEl>
                                              <p:pRg st="1" end="1"/>
                                            </p:txEl>
                                          </p:spTgt>
                                        </p:tgtEl>
                                        <p:attrNameLst>
                                          <p:attrName>fillcolor</p:attrName>
                                        </p:attrNameLst>
                                      </p:cBhvr>
                                      <p:to>
                                        <a:schemeClr val="bg1"/>
                                      </p:to>
                                    </p:animClr>
                                    <p:set>
                                      <p:cBhvr>
                                        <p:cTn id="15" dur="250" autoRev="1" fill="remove"/>
                                        <p:tgtEl>
                                          <p:spTgt spid="3">
                                            <p:txEl>
                                              <p:pRg st="1" end="1"/>
                                            </p:txEl>
                                          </p:spTgt>
                                        </p:tgtEl>
                                        <p:attrNameLst>
                                          <p:attrName>fill.type</p:attrName>
                                        </p:attrNameLst>
                                      </p:cBhvr>
                                      <p:to>
                                        <p:strVal val="solid"/>
                                      </p:to>
                                    </p:set>
                                    <p:set>
                                      <p:cBhvr>
                                        <p:cTn id="16" dur="250" autoRev="1" fill="remove"/>
                                        <p:tgtEl>
                                          <p:spTgt spid="3">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27" presetClass="emph" presetSubtype="0" fill="remove" grpId="0" nodeType="clickEffect">
                                  <p:stCondLst>
                                    <p:cond delay="0"/>
                                  </p:stCondLst>
                                  <p:childTnLst>
                                    <p:animClr clrSpc="rgb" dir="cw">
                                      <p:cBhvr override="childStyle">
                                        <p:cTn id="20" dur="250" autoRev="1" fill="remove"/>
                                        <p:tgtEl>
                                          <p:spTgt spid="3">
                                            <p:txEl>
                                              <p:pRg st="2" end="2"/>
                                            </p:txEl>
                                          </p:spTgt>
                                        </p:tgtEl>
                                        <p:attrNameLst>
                                          <p:attrName>style.color</p:attrName>
                                        </p:attrNameLst>
                                      </p:cBhvr>
                                      <p:to>
                                        <a:schemeClr val="bg1"/>
                                      </p:to>
                                    </p:animClr>
                                    <p:animClr clrSpc="rgb" dir="cw">
                                      <p:cBhvr>
                                        <p:cTn id="21" dur="250" autoRev="1" fill="remove"/>
                                        <p:tgtEl>
                                          <p:spTgt spid="3">
                                            <p:txEl>
                                              <p:pRg st="2" end="2"/>
                                            </p:txEl>
                                          </p:spTgt>
                                        </p:tgtEl>
                                        <p:attrNameLst>
                                          <p:attrName>fillcolor</p:attrName>
                                        </p:attrNameLst>
                                      </p:cBhvr>
                                      <p:to>
                                        <a:schemeClr val="bg1"/>
                                      </p:to>
                                    </p:animClr>
                                    <p:set>
                                      <p:cBhvr>
                                        <p:cTn id="22" dur="250" autoRev="1" fill="remove"/>
                                        <p:tgtEl>
                                          <p:spTgt spid="3">
                                            <p:txEl>
                                              <p:pRg st="2" end="2"/>
                                            </p:txEl>
                                          </p:spTgt>
                                        </p:tgtEl>
                                        <p:attrNameLst>
                                          <p:attrName>fill.type</p:attrName>
                                        </p:attrNameLst>
                                      </p:cBhvr>
                                      <p:to>
                                        <p:strVal val="solid"/>
                                      </p:to>
                                    </p:set>
                                    <p:set>
                                      <p:cBhvr>
                                        <p:cTn id="23" dur="250" autoRev="1" fill="remove"/>
                                        <p:tgtEl>
                                          <p:spTgt spid="3">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27" presetClass="emph" presetSubtype="0" fill="remove" grpId="0" nodeType="clickEffect">
                                  <p:stCondLst>
                                    <p:cond delay="0"/>
                                  </p:stCondLst>
                                  <p:childTnLst>
                                    <p:animClr clrSpc="rgb" dir="cw">
                                      <p:cBhvr override="childStyle">
                                        <p:cTn id="27" dur="250" autoRev="1" fill="remove"/>
                                        <p:tgtEl>
                                          <p:spTgt spid="3">
                                            <p:txEl>
                                              <p:pRg st="3" end="3"/>
                                            </p:txEl>
                                          </p:spTgt>
                                        </p:tgtEl>
                                        <p:attrNameLst>
                                          <p:attrName>style.color</p:attrName>
                                        </p:attrNameLst>
                                      </p:cBhvr>
                                      <p:to>
                                        <a:schemeClr val="bg1"/>
                                      </p:to>
                                    </p:animClr>
                                    <p:animClr clrSpc="rgb" dir="cw">
                                      <p:cBhvr>
                                        <p:cTn id="28" dur="250" autoRev="1" fill="remove"/>
                                        <p:tgtEl>
                                          <p:spTgt spid="3">
                                            <p:txEl>
                                              <p:pRg st="3" end="3"/>
                                            </p:txEl>
                                          </p:spTgt>
                                        </p:tgtEl>
                                        <p:attrNameLst>
                                          <p:attrName>fillcolor</p:attrName>
                                        </p:attrNameLst>
                                      </p:cBhvr>
                                      <p:to>
                                        <a:schemeClr val="bg1"/>
                                      </p:to>
                                    </p:animClr>
                                    <p:set>
                                      <p:cBhvr>
                                        <p:cTn id="29" dur="250" autoRev="1" fill="remove"/>
                                        <p:tgtEl>
                                          <p:spTgt spid="3">
                                            <p:txEl>
                                              <p:pRg st="3" end="3"/>
                                            </p:txEl>
                                          </p:spTgt>
                                        </p:tgtEl>
                                        <p:attrNameLst>
                                          <p:attrName>fill.type</p:attrName>
                                        </p:attrNameLst>
                                      </p:cBhvr>
                                      <p:to>
                                        <p:strVal val="solid"/>
                                      </p:to>
                                    </p:set>
                                    <p:set>
                                      <p:cBhvr>
                                        <p:cTn id="30" dur="250" autoRev="1" fill="remove"/>
                                        <p:tgtEl>
                                          <p:spTgt spid="3">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27" presetClass="emph" presetSubtype="0" fill="remove" grpId="0" nodeType="clickEffect">
                                  <p:stCondLst>
                                    <p:cond delay="0"/>
                                  </p:stCondLst>
                                  <p:childTnLst>
                                    <p:animClr clrSpc="rgb" dir="cw">
                                      <p:cBhvr override="childStyle">
                                        <p:cTn id="34" dur="250" autoRev="1" fill="remove"/>
                                        <p:tgtEl>
                                          <p:spTgt spid="3">
                                            <p:txEl>
                                              <p:pRg st="4" end="4"/>
                                            </p:txEl>
                                          </p:spTgt>
                                        </p:tgtEl>
                                        <p:attrNameLst>
                                          <p:attrName>style.color</p:attrName>
                                        </p:attrNameLst>
                                      </p:cBhvr>
                                      <p:to>
                                        <a:schemeClr val="bg1"/>
                                      </p:to>
                                    </p:animClr>
                                    <p:animClr clrSpc="rgb" dir="cw">
                                      <p:cBhvr>
                                        <p:cTn id="35" dur="250" autoRev="1" fill="remove"/>
                                        <p:tgtEl>
                                          <p:spTgt spid="3">
                                            <p:txEl>
                                              <p:pRg st="4" end="4"/>
                                            </p:txEl>
                                          </p:spTgt>
                                        </p:tgtEl>
                                        <p:attrNameLst>
                                          <p:attrName>fillcolor</p:attrName>
                                        </p:attrNameLst>
                                      </p:cBhvr>
                                      <p:to>
                                        <a:schemeClr val="bg1"/>
                                      </p:to>
                                    </p:animClr>
                                    <p:set>
                                      <p:cBhvr>
                                        <p:cTn id="36" dur="250" autoRev="1" fill="remove"/>
                                        <p:tgtEl>
                                          <p:spTgt spid="3">
                                            <p:txEl>
                                              <p:pRg st="4" end="4"/>
                                            </p:txEl>
                                          </p:spTgt>
                                        </p:tgtEl>
                                        <p:attrNameLst>
                                          <p:attrName>fill.type</p:attrName>
                                        </p:attrNameLst>
                                      </p:cBhvr>
                                      <p:to>
                                        <p:strVal val="solid"/>
                                      </p:to>
                                    </p:set>
                                    <p:set>
                                      <p:cBhvr>
                                        <p:cTn id="37" dur="250" autoRev="1" fill="remove"/>
                                        <p:tgtEl>
                                          <p:spTgt spid="3">
                                            <p:txEl>
                                              <p:pRg st="4" end="4"/>
                                            </p:txEl>
                                          </p:spTgt>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27" presetClass="emph" presetSubtype="0" fill="remove" grpId="0" nodeType="clickEffect">
                                  <p:stCondLst>
                                    <p:cond delay="0"/>
                                  </p:stCondLst>
                                  <p:childTnLst>
                                    <p:animClr clrSpc="rgb" dir="cw">
                                      <p:cBhvr override="childStyle">
                                        <p:cTn id="41" dur="250" autoRev="1" fill="remove"/>
                                        <p:tgtEl>
                                          <p:spTgt spid="3">
                                            <p:txEl>
                                              <p:pRg st="5" end="5"/>
                                            </p:txEl>
                                          </p:spTgt>
                                        </p:tgtEl>
                                        <p:attrNameLst>
                                          <p:attrName>style.color</p:attrName>
                                        </p:attrNameLst>
                                      </p:cBhvr>
                                      <p:to>
                                        <a:schemeClr val="bg1"/>
                                      </p:to>
                                    </p:animClr>
                                    <p:animClr clrSpc="rgb" dir="cw">
                                      <p:cBhvr>
                                        <p:cTn id="42" dur="250" autoRev="1" fill="remove"/>
                                        <p:tgtEl>
                                          <p:spTgt spid="3">
                                            <p:txEl>
                                              <p:pRg st="5" end="5"/>
                                            </p:txEl>
                                          </p:spTgt>
                                        </p:tgtEl>
                                        <p:attrNameLst>
                                          <p:attrName>fillcolor</p:attrName>
                                        </p:attrNameLst>
                                      </p:cBhvr>
                                      <p:to>
                                        <a:schemeClr val="bg1"/>
                                      </p:to>
                                    </p:animClr>
                                    <p:set>
                                      <p:cBhvr>
                                        <p:cTn id="43" dur="250" autoRev="1" fill="remove"/>
                                        <p:tgtEl>
                                          <p:spTgt spid="3">
                                            <p:txEl>
                                              <p:pRg st="5" end="5"/>
                                            </p:txEl>
                                          </p:spTgt>
                                        </p:tgtEl>
                                        <p:attrNameLst>
                                          <p:attrName>fill.type</p:attrName>
                                        </p:attrNameLst>
                                      </p:cBhvr>
                                      <p:to>
                                        <p:strVal val="solid"/>
                                      </p:to>
                                    </p:set>
                                    <p:set>
                                      <p:cBhvr>
                                        <p:cTn id="44" dur="250" autoRev="1" fill="remove"/>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7B62-29D2-7883-9EA1-9FC33744FB22}"/>
              </a:ext>
            </a:extLst>
          </p:cNvPr>
          <p:cNvSpPr>
            <a:spLocks noGrp="1"/>
          </p:cNvSpPr>
          <p:nvPr>
            <p:ph type="title"/>
          </p:nvPr>
        </p:nvSpPr>
        <p:spPr>
          <a:xfrm>
            <a:off x="913795" y="609601"/>
            <a:ext cx="10353761" cy="1042930"/>
          </a:xfrm>
        </p:spPr>
        <p:txBody>
          <a:bodyPr>
            <a:normAutofit/>
          </a:bodyPr>
          <a:lstStyle/>
          <a:p>
            <a:r>
              <a:rPr lang="en-US" sz="2400" b="1" dirty="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85E8314-D8D8-CC97-6DFF-71AE32342E70}"/>
              </a:ext>
            </a:extLst>
          </p:cNvPr>
          <p:cNvSpPr>
            <a:spLocks noGrp="1"/>
          </p:cNvSpPr>
          <p:nvPr>
            <p:ph idx="1"/>
          </p:nvPr>
        </p:nvSpPr>
        <p:spPr>
          <a:xfrm>
            <a:off x="2504790" y="1460037"/>
            <a:ext cx="8915400" cy="5191659"/>
          </a:xfrm>
        </p:spPr>
        <p:txBody>
          <a:bodyPr>
            <a:normAutofit/>
          </a:bodyPr>
          <a:lstStyle/>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Glaucoma progressively damages the optic nerve, leading to blindness.</a:t>
            </a:r>
          </a:p>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Screening involves evaluating the optic disc and cup in retinal images.</a:t>
            </a:r>
          </a:p>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Manual screening is time-consuming and subjective.</a:t>
            </a:r>
          </a:p>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Automated systems enhance early detection and clinical workflows.</a:t>
            </a:r>
          </a:p>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CNNs excel in extracting features from complex medical images.</a:t>
            </a:r>
          </a:p>
          <a:p>
            <a:pPr algn="just">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Ensemble methods improve accuracy and robustness in segmentation.</a:t>
            </a:r>
          </a:p>
          <a:p>
            <a:pPr algn="just">
              <a:buFont typeface="Wingdings" panose="05000000000000000000" pitchFamily="2" charset="2"/>
              <a:buChar char="Ø"/>
            </a:pPr>
            <a:endParaRPr lang="en-IN" sz="1600" dirty="0"/>
          </a:p>
        </p:txBody>
      </p:sp>
    </p:spTree>
    <p:extLst>
      <p:ext uri="{BB962C8B-B14F-4D97-AF65-F5344CB8AC3E}">
        <p14:creationId xmlns:p14="http://schemas.microsoft.com/office/powerpoint/2010/main" val="274851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FD17-25D4-475F-3DF7-0A270DFAA192}"/>
              </a:ext>
            </a:extLst>
          </p:cNvPr>
          <p:cNvSpPr>
            <a:spLocks noGrp="1"/>
          </p:cNvSpPr>
          <p:nvPr>
            <p:ph type="title"/>
          </p:nvPr>
        </p:nvSpPr>
        <p:spPr>
          <a:xfrm>
            <a:off x="1045998" y="135875"/>
            <a:ext cx="10353761" cy="1326321"/>
          </a:xfrm>
        </p:spPr>
        <p:txBody>
          <a:bodyPr>
            <a:normAutofit/>
          </a:bodyPr>
          <a:lstStyle/>
          <a:p>
            <a:r>
              <a:rPr lang="en-US" sz="2400" b="1" dirty="0">
                <a:latin typeface="Times New Roman" panose="02020603050405020304" pitchFamily="18" charset="0"/>
                <a:cs typeface="Times New Roman" panose="02020603050405020304" pitchFamily="18" charset="0"/>
              </a:rPr>
              <a:t>Problem Statement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9218DC4-B1A3-2F8E-B8D8-869EBA41EA9B}"/>
              </a:ext>
            </a:extLst>
          </p:cNvPr>
          <p:cNvSpPr>
            <a:spLocks noGrp="1"/>
          </p:cNvSpPr>
          <p:nvPr>
            <p:ph idx="1"/>
          </p:nvPr>
        </p:nvSpPr>
        <p:spPr>
          <a:xfrm>
            <a:off x="1045998" y="1112704"/>
            <a:ext cx="10551211" cy="4205107"/>
          </a:xfrm>
        </p:spPr>
        <p:txBody>
          <a:bodyPr>
            <a:noAutofit/>
          </a:bodyPr>
          <a:lstStyle/>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Glaucoma is one of the major causes of irreversible blindness, resulting from damage to the optic nerve.</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Early detection of glaucoma is essential to prevent permanent vision loss and preserve eyesight.</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Traditional glaucoma diagnosis relies on manual observation of retinal fundus images by ophthalmologists.</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Manual estimation of the Cup-to-Disc Ratio (CDR) is a key diagnostic step but is time-consuming and subject to human error.</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Differences in image quality, lighting, and anatomical variations make manual segmentation inaccurate and inconsistent.</a:t>
            </a:r>
          </a:p>
          <a:p>
            <a:pPr>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is a need for an automated system that can accurately segment the optic disc and optic cup from retinal fundus images.</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151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749FA-4D91-2E74-B466-8D107E1C37D3}"/>
              </a:ext>
            </a:extLst>
          </p:cNvPr>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Objective</a:t>
            </a:r>
            <a:endParaRPr lang="en-IN" sz="24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1C73210-F525-79DE-5AF9-A811768CF722}"/>
              </a:ext>
            </a:extLst>
          </p:cNvPr>
          <p:cNvSpPr>
            <a:spLocks noGrp="1"/>
          </p:cNvSpPr>
          <p:nvPr>
            <p:ph idx="1"/>
          </p:nvPr>
        </p:nvSpPr>
        <p:spPr>
          <a:xfrm>
            <a:off x="1288973" y="1782560"/>
            <a:ext cx="10219352" cy="3777622"/>
          </a:xfrm>
        </p:spPr>
        <p:txBody>
          <a:bodyPr>
            <a:noAutofit/>
          </a:bodyPr>
          <a:lstStyle/>
          <a:p>
            <a:pPr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Glaucoma is a major cause of irreversible blindness, and early detection is crucial to prevent vision loss. Manual diagnosis using retinal fundus images is time-consuming and prone to human error. This project uses Convolutional Neural Networks (CNNs) to automatically segment the optic disc and optic cup for accurate Cup-to-Disc Ratio (CDR) calculation. An ensemble of CNN models is employed to improve segmentation accuracy and reliability. The system provides a fast, consistent, and automated solution for early glaucoma detection, assisting ophthalmologists in clinical diagnosis.</a:t>
            </a:r>
          </a:p>
          <a:p>
            <a:pPr algn="just" eaLnBrk="0" fontAlgn="base" hangingPunct="0">
              <a:lnSpc>
                <a:spcPct val="150000"/>
              </a:lnSpc>
              <a:spcBef>
                <a:spcPct val="0"/>
              </a:spcBef>
              <a:spcAft>
                <a:spcPct val="0"/>
              </a:spcAf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To accurately detect and classify glaucoma using retinal fundus images.</a:t>
            </a:r>
          </a:p>
          <a:p>
            <a:pPr algn="just" eaLnBrk="0" fontAlgn="base" hangingPunct="0">
              <a:lnSpc>
                <a:spcPct val="150000"/>
              </a:lnSpc>
              <a:spcBef>
                <a:spcPct val="0"/>
              </a:spcBef>
              <a:spcAft>
                <a:spcPct val="0"/>
              </a:spcAft>
              <a:buFont typeface="Wingdings" panose="05000000000000000000" pitchFamily="2" charset="2"/>
              <a:buChar char="Ø"/>
            </a:pPr>
            <a:r>
              <a:rPr lang="en-US" altLang="en-US" sz="2000" dirty="0">
                <a:latin typeface="Times New Roman" panose="02020603050405020304" pitchFamily="18" charset="0"/>
                <a:cs typeface="Times New Roman" panose="02020603050405020304" pitchFamily="18" charset="0"/>
              </a:rPr>
              <a:t>To segment the optic disc and optic cup regions for precise analysis.</a:t>
            </a:r>
          </a:p>
          <a:p>
            <a:pPr marL="0" indent="0" algn="just">
              <a:lnSpc>
                <a:spcPct val="150000"/>
              </a:lnSpc>
              <a:buNone/>
            </a:pPr>
            <a:endParaRPr lang="en-US" sz="2000" dirty="0">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p:cTn id="18"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3">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p:cTn id="24"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B417-D24F-8059-13AE-0ADB89AA6F71}"/>
              </a:ext>
            </a:extLst>
          </p:cNvPr>
          <p:cNvSpPr>
            <a:spLocks noGrp="1"/>
          </p:cNvSpPr>
          <p:nvPr>
            <p:ph type="title"/>
          </p:nvPr>
        </p:nvSpPr>
        <p:spPr>
          <a:xfrm>
            <a:off x="1237907" y="424679"/>
            <a:ext cx="5934508" cy="291417"/>
          </a:xfrm>
        </p:spPr>
        <p:txBody>
          <a:bodyPr>
            <a:normAutofit fontScale="90000"/>
          </a:bodyPr>
          <a:lstStyle/>
          <a:p>
            <a:r>
              <a:rPr lang="en-US" b="1" dirty="0">
                <a:latin typeface="Times New Roman" panose="02020603050405020304" pitchFamily="18" charset="0"/>
                <a:cs typeface="Times New Roman" panose="02020603050405020304" pitchFamily="18" charset="0"/>
              </a:rPr>
              <a:t>Proposed system</a:t>
            </a:r>
            <a:endParaRPr lang="en-IN" dirty="0"/>
          </a:p>
        </p:txBody>
      </p:sp>
      <p:sp>
        <p:nvSpPr>
          <p:cNvPr id="5" name="Rectangle 1">
            <a:extLst>
              <a:ext uri="{FF2B5EF4-FFF2-40B4-BE49-F238E27FC236}">
                <a16:creationId xmlns:a16="http://schemas.microsoft.com/office/drawing/2014/main" id="{2CB8441C-44F7-27F1-883B-FC2C8C7CDDA4}"/>
              </a:ext>
            </a:extLst>
          </p:cNvPr>
          <p:cNvSpPr>
            <a:spLocks noGrp="1" noChangeArrowheads="1"/>
          </p:cNvSpPr>
          <p:nvPr>
            <p:ph type="body" sz="half" idx="2"/>
          </p:nvPr>
        </p:nvSpPr>
        <p:spPr bwMode="auto">
          <a:xfrm>
            <a:off x="165253" y="227038"/>
            <a:ext cx="7788925" cy="731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defTabSz="914400" eaLnBrk="0" fontAlgn="base" hangingPunct="0">
              <a:spcBef>
                <a:spcPct val="0"/>
              </a:spcBef>
              <a:spcAft>
                <a:spcPct val="0"/>
              </a:spcAft>
              <a:buClrTx/>
              <a:buFont typeface="Wingdings" panose="05000000000000000000" pitchFamily="2" charset="2"/>
              <a:buChar char="Ø"/>
            </a:pPr>
            <a:endParaRPr lang="en-US" altLang="en-US" sz="2000" dirty="0">
              <a:solidFill>
                <a:schemeClr val="tx1"/>
              </a:solidFill>
              <a:latin typeface="Arial" panose="020B0604020202020204" pitchFamily="34" charset="0"/>
            </a:endParaRP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Input Acquisition:</a:t>
            </a:r>
            <a:r>
              <a:rPr lang="en-US" altLang="en-US" sz="2000" dirty="0">
                <a:solidFill>
                  <a:schemeClr val="tx1"/>
                </a:solidFill>
                <a:latin typeface="Times New Roman" panose="02020603050405020304" pitchFamily="18" charset="0"/>
                <a:cs typeface="Times New Roman" panose="02020603050405020304" pitchFamily="18" charset="0"/>
              </a:rPr>
              <a:t> Collect retinal fundus images using fundus cameras or OCT devices.</a:t>
            </a: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CNN Ensemble Segmentation:</a:t>
            </a:r>
            <a:r>
              <a:rPr lang="en-US" altLang="en-US" sz="2000" dirty="0">
                <a:solidFill>
                  <a:schemeClr val="tx1"/>
                </a:solidFill>
                <a:latin typeface="Times New Roman" panose="02020603050405020304" pitchFamily="18" charset="0"/>
                <a:cs typeface="Times New Roman" panose="02020603050405020304" pitchFamily="18" charset="0"/>
              </a:rPr>
              <a:t> Use multiple CNN models (e.g., U-Net, </a:t>
            </a:r>
            <a:r>
              <a:rPr lang="en-US" altLang="en-US" sz="2000" dirty="0" err="1">
                <a:solidFill>
                  <a:schemeClr val="tx1"/>
                </a:solidFill>
                <a:latin typeface="Times New Roman" panose="02020603050405020304" pitchFamily="18" charset="0"/>
                <a:cs typeface="Times New Roman" panose="02020603050405020304" pitchFamily="18" charset="0"/>
              </a:rPr>
              <a:t>ResNet</a:t>
            </a:r>
            <a:r>
              <a:rPr lang="en-US" altLang="en-US" sz="2000" dirty="0">
                <a:solidFill>
                  <a:schemeClr val="tx1"/>
                </a:solidFill>
                <a:latin typeface="Times New Roman" panose="02020603050405020304" pitchFamily="18" charset="0"/>
                <a:cs typeface="Times New Roman" panose="02020603050405020304" pitchFamily="18" charset="0"/>
              </a:rPr>
              <a:t>-based U-Net) to segment the optic disc (OD) and optic cup (OC).</a:t>
            </a: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Feature Extraction:</a:t>
            </a:r>
            <a:r>
              <a:rPr lang="en-US" altLang="en-US" sz="2000" dirty="0">
                <a:solidFill>
                  <a:schemeClr val="tx1"/>
                </a:solidFill>
                <a:latin typeface="Times New Roman" panose="02020603050405020304" pitchFamily="18" charset="0"/>
                <a:cs typeface="Times New Roman" panose="02020603050405020304" pitchFamily="18" charset="0"/>
              </a:rPr>
              <a:t> Calculate Cup-to-Disc Ratio (CDR) and other relevant features from segmented regions.</a:t>
            </a: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Glaucoma Classification:</a:t>
            </a:r>
            <a:r>
              <a:rPr lang="en-US" altLang="en-US" sz="2000" dirty="0">
                <a:solidFill>
                  <a:schemeClr val="tx1"/>
                </a:solidFill>
                <a:latin typeface="Times New Roman" panose="02020603050405020304" pitchFamily="18" charset="0"/>
                <a:cs typeface="Times New Roman" panose="02020603050405020304" pitchFamily="18" charset="0"/>
              </a:rPr>
              <a:t> Ensemble outputs are combined to classify images as normal or glaucomatous.</a:t>
            </a: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Performance Evaluation:</a:t>
            </a:r>
            <a:r>
              <a:rPr lang="en-US" altLang="en-US" sz="2000" dirty="0">
                <a:solidFill>
                  <a:schemeClr val="tx1"/>
                </a:solidFill>
                <a:latin typeface="Times New Roman" panose="02020603050405020304" pitchFamily="18" charset="0"/>
                <a:cs typeface="Times New Roman" panose="02020603050405020304" pitchFamily="18" charset="0"/>
              </a:rPr>
              <a:t> Use metrics like accuracy, dice coefficient, sensitivity, specificity, and CDR error.</a:t>
            </a:r>
          </a:p>
          <a:p>
            <a:pPr marL="342900" lvl="0" indent="-342900" algn="just" defTabSz="914400" eaLnBrk="0" fontAlgn="base" hangingPunct="0">
              <a:lnSpc>
                <a:spcPct val="150000"/>
              </a:lnSpc>
              <a:spcBef>
                <a:spcPct val="0"/>
              </a:spcBef>
              <a:spcAft>
                <a:spcPct val="0"/>
              </a:spcAft>
              <a:buClrTx/>
              <a:buFont typeface="Wingdings" panose="05000000000000000000" pitchFamily="2" charset="2"/>
              <a:buChar char="Ø"/>
            </a:pPr>
            <a:r>
              <a:rPr lang="en-US" altLang="en-US" sz="2000" b="1" dirty="0">
                <a:solidFill>
                  <a:schemeClr val="tx1"/>
                </a:solidFill>
                <a:latin typeface="Times New Roman" panose="02020603050405020304" pitchFamily="18" charset="0"/>
                <a:cs typeface="Times New Roman" panose="02020603050405020304" pitchFamily="18" charset="0"/>
              </a:rPr>
              <a:t>Advantages:</a:t>
            </a:r>
            <a:r>
              <a:rPr lang="en-US" altLang="en-US" sz="2000" dirty="0">
                <a:solidFill>
                  <a:schemeClr val="tx1"/>
                </a:solidFill>
                <a:latin typeface="Times New Roman" panose="02020603050405020304" pitchFamily="18" charset="0"/>
                <a:cs typeface="Times New Roman" panose="02020603050405020304" pitchFamily="18" charset="0"/>
              </a:rPr>
              <a:t> Higher accuracy, robust to image variations, reduces manual intervention, and supports early glaucoma detection.</a:t>
            </a:r>
          </a:p>
          <a:p>
            <a:pPr marL="342900" lvl="0" indent="-342900" algn="just" defTabSz="914400" eaLnBrk="0" fontAlgn="base" hangingPunct="0">
              <a:spcBef>
                <a:spcPct val="0"/>
              </a:spcBef>
              <a:spcAft>
                <a:spcPct val="0"/>
              </a:spcAft>
              <a:buClrTx/>
              <a:buFont typeface="Wingdings" panose="05000000000000000000" pitchFamily="2" charset="2"/>
              <a:buChar char="Ø"/>
            </a:pPr>
            <a:endParaRPr lang="en-US" altLang="en-US" sz="2000" dirty="0">
              <a:solidFill>
                <a:schemeClr val="tx1"/>
              </a:solidFill>
              <a:latin typeface="Arial" panose="020B0604020202020204" pitchFamily="34" charset="0"/>
            </a:endParaRP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8B95D729-00D8-FA63-D9E6-F99D0ED2782C}"/>
              </a:ext>
            </a:extLst>
          </p:cNvPr>
          <p:cNvPicPr>
            <a:picLocks noChangeAspect="1"/>
          </p:cNvPicPr>
          <p:nvPr/>
        </p:nvPicPr>
        <p:blipFill>
          <a:blip r:embed="rId3"/>
          <a:stretch>
            <a:fillRect/>
          </a:stretch>
        </p:blipFill>
        <p:spPr>
          <a:xfrm>
            <a:off x="8055986" y="1129758"/>
            <a:ext cx="4136014" cy="4783794"/>
          </a:xfrm>
          <a:prstGeom prst="rect">
            <a:avLst/>
          </a:prstGeom>
        </p:spPr>
      </p:pic>
    </p:spTree>
    <p:extLst>
      <p:ext uri="{BB962C8B-B14F-4D97-AF65-F5344CB8AC3E}">
        <p14:creationId xmlns:p14="http://schemas.microsoft.com/office/powerpoint/2010/main" val="223828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8CA3-54E9-3CD2-F423-BE3445F06355}"/>
              </a:ext>
            </a:extLst>
          </p:cNvPr>
          <p:cNvSpPr>
            <a:spLocks noGrp="1"/>
          </p:cNvSpPr>
          <p:nvPr>
            <p:ph type="title"/>
          </p:nvPr>
        </p:nvSpPr>
        <p:spPr>
          <a:xfrm>
            <a:off x="1684343" y="851622"/>
            <a:ext cx="4009495" cy="334713"/>
          </a:xfrm>
        </p:spPr>
        <p:txBody>
          <a:bodyPr>
            <a:noAutofit/>
          </a:bodyPr>
          <a:lstStyle/>
          <a:p>
            <a:r>
              <a:rPr lang="en-US" sz="2400" b="1" dirty="0">
                <a:latin typeface="Times New Roman" panose="02020603050405020304" pitchFamily="18" charset="0"/>
                <a:cs typeface="Times New Roman" panose="02020603050405020304" pitchFamily="18" charset="0"/>
              </a:rPr>
              <a:t>Existing system</a:t>
            </a:r>
            <a:endParaRPr lang="en-IN" sz="2400" dirty="0"/>
          </a:p>
        </p:txBody>
      </p:sp>
      <p:pic>
        <p:nvPicPr>
          <p:cNvPr id="7" name="Content Placeholder 6">
            <a:extLst>
              <a:ext uri="{FF2B5EF4-FFF2-40B4-BE49-F238E27FC236}">
                <a16:creationId xmlns:a16="http://schemas.microsoft.com/office/drawing/2014/main" id="{EE9D6C6A-BDD3-961A-42F7-4D9B2D012F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98043" y="1352248"/>
            <a:ext cx="4009495" cy="5128577"/>
          </a:xfrm>
        </p:spPr>
      </p:pic>
      <p:sp>
        <p:nvSpPr>
          <p:cNvPr id="5" name="Rectangle 1">
            <a:extLst>
              <a:ext uri="{FF2B5EF4-FFF2-40B4-BE49-F238E27FC236}">
                <a16:creationId xmlns:a16="http://schemas.microsoft.com/office/drawing/2014/main" id="{10E5D796-824D-1255-DB79-438D5247A805}"/>
              </a:ext>
            </a:extLst>
          </p:cNvPr>
          <p:cNvSpPr>
            <a:spLocks noGrp="1" noChangeArrowheads="1"/>
          </p:cNvSpPr>
          <p:nvPr>
            <p:ph type="body" sz="half" idx="2"/>
          </p:nvPr>
        </p:nvSpPr>
        <p:spPr bwMode="auto">
          <a:xfrm>
            <a:off x="303570" y="1352248"/>
            <a:ext cx="7388433" cy="5115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Diagnosis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Traditionally, glaucoma is detected by ophthalmologists through visual inspection of retinal images and measuring the cup-to-disc ratio (CDR).</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Fundus Imaging Tools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Optical Coherence Tomography (OCT) and fundus cameras are used to capture retinal images for analysis.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Single CNN Models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Some systems use a single convolutional neural network for segmentation and classification, which may fail in complex cases or poor-quality images.</a:t>
            </a:r>
          </a:p>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Existing systems are less robust, prone to errors in noisy images, and often require significant preprocessing and expert intervention.</a:t>
            </a:r>
          </a:p>
        </p:txBody>
      </p:sp>
    </p:spTree>
    <p:extLst>
      <p:ext uri="{BB962C8B-B14F-4D97-AF65-F5344CB8AC3E}">
        <p14:creationId xmlns:p14="http://schemas.microsoft.com/office/powerpoint/2010/main" val="239808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p:cTn id="12" dur="10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5">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5">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5">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p:cTn id="18" dur="1000" fill="hold"/>
                                        <p:tgtEl>
                                          <p:spTgt spid="5">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5">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5">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5">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p:cTn id="24" dur="1000" fill="hold"/>
                                        <p:tgtEl>
                                          <p:spTgt spid="5">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5">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5">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5">
                                            <p:txEl>
                                              <p:pRg st="2" end="2"/>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p:cTn id="30" dur="1000" fill="hold"/>
                                        <p:tgtEl>
                                          <p:spTgt spid="5">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5">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5">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5">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83257-24C9-6B23-E265-4341CD4C5D13}"/>
              </a:ext>
            </a:extLst>
          </p:cNvPr>
          <p:cNvSpPr>
            <a:spLocks noGrp="1"/>
          </p:cNvSpPr>
          <p:nvPr>
            <p:ph type="title"/>
          </p:nvPr>
        </p:nvSpPr>
        <p:spPr>
          <a:xfrm>
            <a:off x="1281766" y="495760"/>
            <a:ext cx="5008865" cy="448412"/>
          </a:xfrm>
        </p:spPr>
        <p:txBody>
          <a:bodyPr>
            <a:noAutofit/>
          </a:bodyPr>
          <a:lstStyle/>
          <a:p>
            <a:r>
              <a:rPr lang="en-US" sz="2400" b="1" dirty="0">
                <a:latin typeface="Times New Roman" panose="02020603050405020304" pitchFamily="18" charset="0"/>
                <a:cs typeface="Times New Roman" panose="02020603050405020304" pitchFamily="18" charset="0"/>
              </a:rPr>
              <a:t>System Architecture</a:t>
            </a:r>
            <a:endParaRPr lang="en-IN" sz="2400" dirty="0"/>
          </a:p>
        </p:txBody>
      </p:sp>
      <p:pic>
        <p:nvPicPr>
          <p:cNvPr id="8" name="Content Placeholder 7">
            <a:extLst>
              <a:ext uri="{FF2B5EF4-FFF2-40B4-BE49-F238E27FC236}">
                <a16:creationId xmlns:a16="http://schemas.microsoft.com/office/drawing/2014/main" id="{60D9B5C8-47BA-6CF2-C05E-F1E3AB1EA4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51114" y="1105359"/>
            <a:ext cx="3454400" cy="5181600"/>
          </a:xfrm>
        </p:spPr>
      </p:pic>
      <p:sp>
        <p:nvSpPr>
          <p:cNvPr id="6" name="Rectangle 2">
            <a:extLst>
              <a:ext uri="{FF2B5EF4-FFF2-40B4-BE49-F238E27FC236}">
                <a16:creationId xmlns:a16="http://schemas.microsoft.com/office/drawing/2014/main" id="{406200CE-8720-2737-1FC8-C207E3709CBB}"/>
              </a:ext>
            </a:extLst>
          </p:cNvPr>
          <p:cNvSpPr>
            <a:spLocks noGrp="1" noChangeArrowheads="1"/>
          </p:cNvSpPr>
          <p:nvPr>
            <p:ph type="body" sz="half" idx="2"/>
          </p:nvPr>
        </p:nvSpPr>
        <p:spPr bwMode="auto">
          <a:xfrm>
            <a:off x="594912" y="1597114"/>
            <a:ext cx="7506296"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Input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Uploads retinal fundus images for analysis.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Enhances image quality and removes noise.</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Feature Extraction: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CNNs extract key features from optic disc and cup.</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Segmentation: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CNN ensemble segments optic disc and cup regions.</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CDR Calculation: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Computes Cup-to-Disc Ratio to assess glaucoma risk.</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Classification: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Identifies images as </a:t>
            </a:r>
            <a:r>
              <a:rPr kumimoji="0" lang="en-US" altLang="en-US" sz="2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Glaucoma</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or </a:t>
            </a:r>
            <a:r>
              <a:rPr kumimoji="0" lang="en-US" altLang="en-US" sz="20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a:t>
            </a:r>
          </a:p>
          <a:p>
            <a:pPr marL="342900" marR="0" lvl="0" indent="-34290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 Module: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Displays results with segmented images and reports.</a:t>
            </a:r>
          </a:p>
        </p:txBody>
      </p:sp>
    </p:spTree>
    <p:extLst>
      <p:ext uri="{BB962C8B-B14F-4D97-AF65-F5344CB8AC3E}">
        <p14:creationId xmlns:p14="http://schemas.microsoft.com/office/powerpoint/2010/main" val="167710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6">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6">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6">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 calcmode="lin" valueType="num">
                                      <p:cBhvr>
                                        <p:cTn id="18" dur="1000" fill="hold"/>
                                        <p:tgtEl>
                                          <p:spTgt spid="6">
                                            <p:txEl>
                                              <p:pRg st="1" end="1"/>
                                            </p:txEl>
                                          </p:spTgt>
                                        </p:tgtEl>
                                        <p:attrNameLst>
                                          <p:attrName>ppt_w</p:attrName>
                                        </p:attrNameLst>
                                      </p:cBhvr>
                                      <p:tavLst>
                                        <p:tav tm="0">
                                          <p:val>
                                            <p:fltVal val="0"/>
                                          </p:val>
                                        </p:tav>
                                        <p:tav tm="100000">
                                          <p:val>
                                            <p:strVal val="#ppt_w"/>
                                          </p:val>
                                        </p:tav>
                                      </p:tavLst>
                                    </p:anim>
                                    <p:anim calcmode="lin" valueType="num">
                                      <p:cBhvr>
                                        <p:cTn id="19" dur="1000" fill="hold"/>
                                        <p:tgtEl>
                                          <p:spTgt spid="6">
                                            <p:txEl>
                                              <p:pRg st="1" end="1"/>
                                            </p:txEl>
                                          </p:spTgt>
                                        </p:tgtEl>
                                        <p:attrNameLst>
                                          <p:attrName>ppt_h</p:attrName>
                                        </p:attrNameLst>
                                      </p:cBhvr>
                                      <p:tavLst>
                                        <p:tav tm="0">
                                          <p:val>
                                            <p:fltVal val="0"/>
                                          </p:val>
                                        </p:tav>
                                        <p:tav tm="100000">
                                          <p:val>
                                            <p:strVal val="#ppt_h"/>
                                          </p:val>
                                        </p:tav>
                                      </p:tavLst>
                                    </p:anim>
                                    <p:anim calcmode="lin" valueType="num">
                                      <p:cBhvr>
                                        <p:cTn id="20" dur="1000" fill="hold"/>
                                        <p:tgtEl>
                                          <p:spTgt spid="6">
                                            <p:txEl>
                                              <p:pRg st="1" end="1"/>
                                            </p:txEl>
                                          </p:spTgt>
                                        </p:tgtEl>
                                        <p:attrNameLst>
                                          <p:attrName>style.rotation</p:attrName>
                                        </p:attrNameLst>
                                      </p:cBhvr>
                                      <p:tavLst>
                                        <p:tav tm="0">
                                          <p:val>
                                            <p:fltVal val="90"/>
                                          </p:val>
                                        </p:tav>
                                        <p:tav tm="100000">
                                          <p:val>
                                            <p:fltVal val="0"/>
                                          </p:val>
                                        </p:tav>
                                      </p:tavLst>
                                    </p:anim>
                                    <p:animEffect transition="in" filter="fade">
                                      <p:cBhvr>
                                        <p:cTn id="21" dur="1000"/>
                                        <p:tgtEl>
                                          <p:spTgt spid="6">
                                            <p:txEl>
                                              <p:pRg st="1" end="1"/>
                                            </p:txEl>
                                          </p:spTgt>
                                        </p:tgtEl>
                                      </p:cBhvr>
                                    </p:animEffect>
                                  </p:childTnLst>
                                </p:cTn>
                              </p:par>
                              <p:par>
                                <p:cTn id="22" presetID="3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 calcmode="lin" valueType="num">
                                      <p:cBhvr>
                                        <p:cTn id="24" dur="10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5" dur="1000" fill="hold"/>
                                        <p:tgtEl>
                                          <p:spTgt spid="6">
                                            <p:txEl>
                                              <p:pRg st="2" end="2"/>
                                            </p:txEl>
                                          </p:spTgt>
                                        </p:tgtEl>
                                        <p:attrNameLst>
                                          <p:attrName>ppt_h</p:attrName>
                                        </p:attrNameLst>
                                      </p:cBhvr>
                                      <p:tavLst>
                                        <p:tav tm="0">
                                          <p:val>
                                            <p:fltVal val="0"/>
                                          </p:val>
                                        </p:tav>
                                        <p:tav tm="100000">
                                          <p:val>
                                            <p:strVal val="#ppt_h"/>
                                          </p:val>
                                        </p:tav>
                                      </p:tavLst>
                                    </p:anim>
                                    <p:anim calcmode="lin" valueType="num">
                                      <p:cBhvr>
                                        <p:cTn id="26" dur="1000" fill="hold"/>
                                        <p:tgtEl>
                                          <p:spTgt spid="6">
                                            <p:txEl>
                                              <p:pRg st="2" end="2"/>
                                            </p:txEl>
                                          </p:spTgt>
                                        </p:tgtEl>
                                        <p:attrNameLst>
                                          <p:attrName>style.rotation</p:attrName>
                                        </p:attrNameLst>
                                      </p:cBhvr>
                                      <p:tavLst>
                                        <p:tav tm="0">
                                          <p:val>
                                            <p:fltVal val="90"/>
                                          </p:val>
                                        </p:tav>
                                        <p:tav tm="100000">
                                          <p:val>
                                            <p:fltVal val="0"/>
                                          </p:val>
                                        </p:tav>
                                      </p:tavLst>
                                    </p:anim>
                                    <p:animEffect transition="in" filter="fade">
                                      <p:cBhvr>
                                        <p:cTn id="27" dur="1000"/>
                                        <p:tgtEl>
                                          <p:spTgt spid="6">
                                            <p:txEl>
                                              <p:pRg st="2" end="2"/>
                                            </p:txEl>
                                          </p:spTgt>
                                        </p:tgtEl>
                                      </p:cBhvr>
                                    </p:animEffect>
                                  </p:childTnLst>
                                </p:cTn>
                              </p:par>
                              <p:par>
                                <p:cTn id="28" presetID="31"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 calcmode="lin" valueType="num">
                                      <p:cBhvr>
                                        <p:cTn id="30" dur="1000" fill="hold"/>
                                        <p:tgtEl>
                                          <p:spTgt spid="6">
                                            <p:txEl>
                                              <p:pRg st="3" end="3"/>
                                            </p:txEl>
                                          </p:spTgt>
                                        </p:tgtEl>
                                        <p:attrNameLst>
                                          <p:attrName>ppt_w</p:attrName>
                                        </p:attrNameLst>
                                      </p:cBhvr>
                                      <p:tavLst>
                                        <p:tav tm="0">
                                          <p:val>
                                            <p:fltVal val="0"/>
                                          </p:val>
                                        </p:tav>
                                        <p:tav tm="100000">
                                          <p:val>
                                            <p:strVal val="#ppt_w"/>
                                          </p:val>
                                        </p:tav>
                                      </p:tavLst>
                                    </p:anim>
                                    <p:anim calcmode="lin" valueType="num">
                                      <p:cBhvr>
                                        <p:cTn id="31" dur="1000" fill="hold"/>
                                        <p:tgtEl>
                                          <p:spTgt spid="6">
                                            <p:txEl>
                                              <p:pRg st="3" end="3"/>
                                            </p:txEl>
                                          </p:spTgt>
                                        </p:tgtEl>
                                        <p:attrNameLst>
                                          <p:attrName>ppt_h</p:attrName>
                                        </p:attrNameLst>
                                      </p:cBhvr>
                                      <p:tavLst>
                                        <p:tav tm="0">
                                          <p:val>
                                            <p:fltVal val="0"/>
                                          </p:val>
                                        </p:tav>
                                        <p:tav tm="100000">
                                          <p:val>
                                            <p:strVal val="#ppt_h"/>
                                          </p:val>
                                        </p:tav>
                                      </p:tavLst>
                                    </p:anim>
                                    <p:anim calcmode="lin" valueType="num">
                                      <p:cBhvr>
                                        <p:cTn id="32" dur="1000" fill="hold"/>
                                        <p:tgtEl>
                                          <p:spTgt spid="6">
                                            <p:txEl>
                                              <p:pRg st="3" end="3"/>
                                            </p:txEl>
                                          </p:spTgt>
                                        </p:tgtEl>
                                        <p:attrNameLst>
                                          <p:attrName>style.rotation</p:attrName>
                                        </p:attrNameLst>
                                      </p:cBhvr>
                                      <p:tavLst>
                                        <p:tav tm="0">
                                          <p:val>
                                            <p:fltVal val="90"/>
                                          </p:val>
                                        </p:tav>
                                        <p:tav tm="100000">
                                          <p:val>
                                            <p:fltVal val="0"/>
                                          </p:val>
                                        </p:tav>
                                      </p:tavLst>
                                    </p:anim>
                                    <p:animEffect transition="in" filter="fade">
                                      <p:cBhvr>
                                        <p:cTn id="33" dur="1000"/>
                                        <p:tgtEl>
                                          <p:spTgt spid="6">
                                            <p:txEl>
                                              <p:pRg st="3" end="3"/>
                                            </p:txEl>
                                          </p:spTgt>
                                        </p:tgtEl>
                                      </p:cBhvr>
                                    </p:animEffect>
                                  </p:childTnLst>
                                </p:cTn>
                              </p:par>
                              <p:par>
                                <p:cTn id="34" presetID="31" presetClass="entr" presetSubtype="0" fill="hold" nodeType="with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 calcmode="lin" valueType="num">
                                      <p:cBhvr>
                                        <p:cTn id="36"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37"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38"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39" dur="1000"/>
                                        <p:tgtEl>
                                          <p:spTgt spid="6">
                                            <p:txEl>
                                              <p:pRg st="4" end="4"/>
                                            </p:txEl>
                                          </p:spTgt>
                                        </p:tgtEl>
                                      </p:cBhvr>
                                    </p:animEffect>
                                  </p:childTnLst>
                                </p:cTn>
                              </p:par>
                              <p:par>
                                <p:cTn id="40" presetID="31" presetClass="entr" presetSubtype="0" fill="hold" nodeType="withEffect">
                                  <p:stCondLst>
                                    <p:cond delay="0"/>
                                  </p:stCondLst>
                                  <p:childTnLst>
                                    <p:set>
                                      <p:cBhvr>
                                        <p:cTn id="41" dur="1" fill="hold">
                                          <p:stCondLst>
                                            <p:cond delay="0"/>
                                          </p:stCondLst>
                                        </p:cTn>
                                        <p:tgtEl>
                                          <p:spTgt spid="6">
                                            <p:txEl>
                                              <p:pRg st="5" end="5"/>
                                            </p:txEl>
                                          </p:spTgt>
                                        </p:tgtEl>
                                        <p:attrNameLst>
                                          <p:attrName>style.visibility</p:attrName>
                                        </p:attrNameLst>
                                      </p:cBhvr>
                                      <p:to>
                                        <p:strVal val="visible"/>
                                      </p:to>
                                    </p:set>
                                    <p:anim calcmode="lin" valueType="num">
                                      <p:cBhvr>
                                        <p:cTn id="42"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43"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44"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45" dur="1000"/>
                                        <p:tgtEl>
                                          <p:spTgt spid="6">
                                            <p:txEl>
                                              <p:pRg st="5" end="5"/>
                                            </p:txEl>
                                          </p:spTgt>
                                        </p:tgtEl>
                                      </p:cBhvr>
                                    </p:animEffect>
                                  </p:childTnLst>
                                </p:cTn>
                              </p:par>
                              <p:par>
                                <p:cTn id="46" presetID="31" presetClass="entr" presetSubtype="0" fill="hold" nodeType="withEffect">
                                  <p:stCondLst>
                                    <p:cond delay="0"/>
                                  </p:stCondLst>
                                  <p:childTnLst>
                                    <p:set>
                                      <p:cBhvr>
                                        <p:cTn id="47" dur="1" fill="hold">
                                          <p:stCondLst>
                                            <p:cond delay="0"/>
                                          </p:stCondLst>
                                        </p:cTn>
                                        <p:tgtEl>
                                          <p:spTgt spid="6">
                                            <p:txEl>
                                              <p:pRg st="6" end="6"/>
                                            </p:txEl>
                                          </p:spTgt>
                                        </p:tgtEl>
                                        <p:attrNameLst>
                                          <p:attrName>style.visibility</p:attrName>
                                        </p:attrNameLst>
                                      </p:cBhvr>
                                      <p:to>
                                        <p:strVal val="visible"/>
                                      </p:to>
                                    </p:set>
                                    <p:anim calcmode="lin" valueType="num">
                                      <p:cBhvr>
                                        <p:cTn id="48"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49"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50"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51" dur="1000"/>
                                        <p:tgtEl>
                                          <p:spTgt spid="6">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B321-5038-B14E-0A70-7939F386D194}"/>
              </a:ext>
            </a:extLst>
          </p:cNvPr>
          <p:cNvSpPr>
            <a:spLocks noGrp="1"/>
          </p:cNvSpPr>
          <p:nvPr>
            <p:ph type="title"/>
          </p:nvPr>
        </p:nvSpPr>
        <p:spPr>
          <a:xfrm>
            <a:off x="2258388" y="538619"/>
            <a:ext cx="8911687" cy="1907216"/>
          </a:xfrm>
        </p:spPr>
        <p:txBody>
          <a:bodyPr>
            <a:noAutofit/>
          </a:bodyPr>
          <a:lstStyle/>
          <a:p>
            <a:pPr>
              <a:lnSpc>
                <a:spcPct val="150000"/>
              </a:lnSpc>
            </a:pPr>
            <a:r>
              <a:rPr lang="en-IN" sz="2400" b="0" dirty="0">
                <a:effectLst/>
                <a:latin typeface="Times New Roman" panose="02020603050405020304" pitchFamily="18" charset="0"/>
                <a:cs typeface="Times New Roman" panose="02020603050405020304" pitchFamily="18" charset="0"/>
              </a:rPr>
              <a:t>Result analysis </a:t>
            </a:r>
            <a:r>
              <a:rPr lang="en-IN" sz="2000" b="0" dirty="0">
                <a:solidFill>
                  <a:schemeClr val="tx1"/>
                </a:solidFill>
                <a:effectLst/>
                <a:latin typeface="Times New Roman" panose="02020603050405020304" pitchFamily="18" charset="0"/>
                <a:cs typeface="Times New Roman" panose="02020603050405020304" pitchFamily="18" charset="0"/>
              </a:rPr>
              <a:t>:</a:t>
            </a:r>
            <a:br>
              <a:rPr lang="en-IN" sz="2000" b="0" dirty="0">
                <a:solidFill>
                  <a:schemeClr val="tx1"/>
                </a:solidFill>
                <a:effectLst/>
                <a:latin typeface="Times New Roman" panose="02020603050405020304" pitchFamily="18" charset="0"/>
                <a:cs typeface="Times New Roman" panose="02020603050405020304" pitchFamily="18" charset="0"/>
              </a:rPr>
            </a:br>
            <a:r>
              <a:rPr lang="en-IN" sz="2000" b="0" dirty="0">
                <a:solidFill>
                  <a:schemeClr val="tx1"/>
                </a:solidFill>
                <a:effectLst/>
                <a:latin typeface="Times New Roman" panose="02020603050405020304" pitchFamily="18" charset="0"/>
                <a:cs typeface="Times New Roman" panose="02020603050405020304" pitchFamily="18" charset="0"/>
              </a:rPr>
              <a:t>Ensemble CNN accurately classifies Glaucoma vs Non-Glaucoma.</a:t>
            </a:r>
            <a:br>
              <a:rPr lang="en-IN" sz="2000" b="0" dirty="0">
                <a:solidFill>
                  <a:schemeClr val="tx1"/>
                </a:solidFill>
                <a:effectLst/>
                <a:latin typeface="Times New Roman" panose="02020603050405020304" pitchFamily="18" charset="0"/>
                <a:cs typeface="Times New Roman" panose="02020603050405020304" pitchFamily="18" charset="0"/>
              </a:rPr>
            </a:br>
            <a:r>
              <a:rPr lang="en-IN" sz="2000" b="0" dirty="0">
                <a:solidFill>
                  <a:schemeClr val="tx1"/>
                </a:solidFill>
                <a:effectLst/>
                <a:latin typeface="Times New Roman" panose="02020603050405020304" pitchFamily="18" charset="0"/>
                <a:cs typeface="Times New Roman" panose="02020603050405020304" pitchFamily="18" charset="0"/>
              </a:rPr>
              <a:t>Segmentation highlights optic disc &amp; cup, calculates CDR for verification.</a:t>
            </a:r>
            <a:br>
              <a:rPr lang="en-IN" sz="2000" b="0" dirty="0">
                <a:solidFill>
                  <a:schemeClr val="tx1"/>
                </a:solidFill>
                <a:effectLst/>
                <a:latin typeface="Times New Roman" panose="02020603050405020304" pitchFamily="18" charset="0"/>
                <a:cs typeface="Times New Roman" panose="02020603050405020304" pitchFamily="18" charset="0"/>
              </a:rPr>
            </a:br>
            <a:r>
              <a:rPr lang="en-IN" sz="2000" b="0" dirty="0">
                <a:solidFill>
                  <a:schemeClr val="tx1"/>
                </a:solidFill>
                <a:effectLst/>
                <a:latin typeface="Times New Roman" panose="02020603050405020304" pitchFamily="18" charset="0"/>
                <a:cs typeface="Times New Roman" panose="02020603050405020304" pitchFamily="18" charset="0"/>
              </a:rPr>
              <a:t>Visual results help doctors validate predictions quickly.</a:t>
            </a:r>
            <a:br>
              <a:rPr lang="en-IN" sz="2000" b="0" dirty="0">
                <a:effectLst/>
              </a:rPr>
            </a:br>
            <a:endParaRPr lang="en-IN" sz="2000" b="0" dirty="0">
              <a:effectLst/>
            </a:endParaRPr>
          </a:p>
        </p:txBody>
      </p:sp>
      <p:graphicFrame>
        <p:nvGraphicFramePr>
          <p:cNvPr id="4" name="Content Placeholder 3">
            <a:extLst>
              <a:ext uri="{FF2B5EF4-FFF2-40B4-BE49-F238E27FC236}">
                <a16:creationId xmlns:a16="http://schemas.microsoft.com/office/drawing/2014/main" id="{C641DA8D-33EF-2C2C-78BB-CA341AE27B08}"/>
              </a:ext>
            </a:extLst>
          </p:cNvPr>
          <p:cNvGraphicFramePr>
            <a:graphicFrameLocks noGrp="1"/>
          </p:cNvGraphicFramePr>
          <p:nvPr>
            <p:ph idx="1"/>
            <p:extLst>
              <p:ext uri="{D42A27DB-BD31-4B8C-83A1-F6EECF244321}">
                <p14:modId xmlns:p14="http://schemas.microsoft.com/office/powerpoint/2010/main" val="987291664"/>
              </p:ext>
            </p:extLst>
          </p:nvPr>
        </p:nvGraphicFramePr>
        <p:xfrm>
          <a:off x="2258388" y="2899317"/>
          <a:ext cx="8712435" cy="2598234"/>
        </p:xfrm>
        <a:graphic>
          <a:graphicData uri="http://schemas.openxmlformats.org/drawingml/2006/table">
            <a:tbl>
              <a:tblPr firstRow="1" bandRow="1">
                <a:tableStyleId>{5940675A-B579-460E-94D1-54222C63F5DA}</a:tableStyleId>
              </a:tblPr>
              <a:tblGrid>
                <a:gridCol w="1649730">
                  <a:extLst>
                    <a:ext uri="{9D8B030D-6E8A-4147-A177-3AD203B41FA5}">
                      <a16:colId xmlns:a16="http://schemas.microsoft.com/office/drawing/2014/main" val="157719166"/>
                    </a:ext>
                  </a:extLst>
                </a:gridCol>
                <a:gridCol w="2354235">
                  <a:extLst>
                    <a:ext uri="{9D8B030D-6E8A-4147-A177-3AD203B41FA5}">
                      <a16:colId xmlns:a16="http://schemas.microsoft.com/office/drawing/2014/main" val="1533834643"/>
                    </a:ext>
                  </a:extLst>
                </a:gridCol>
                <a:gridCol w="2354235">
                  <a:extLst>
                    <a:ext uri="{9D8B030D-6E8A-4147-A177-3AD203B41FA5}">
                      <a16:colId xmlns:a16="http://schemas.microsoft.com/office/drawing/2014/main" val="1181627808"/>
                    </a:ext>
                  </a:extLst>
                </a:gridCol>
                <a:gridCol w="2354235">
                  <a:extLst>
                    <a:ext uri="{9D8B030D-6E8A-4147-A177-3AD203B41FA5}">
                      <a16:colId xmlns:a16="http://schemas.microsoft.com/office/drawing/2014/main" val="37430471"/>
                    </a:ext>
                  </a:extLst>
                </a:gridCol>
              </a:tblGrid>
              <a:tr h="866078">
                <a:tc>
                  <a:txBody>
                    <a:bodyPr/>
                    <a:lstStyle/>
                    <a:p>
                      <a:r>
                        <a:rPr lang="en-US" sz="2000" dirty="0">
                          <a:latin typeface="Times New Roman" panose="02020603050405020304" pitchFamily="18" charset="0"/>
                          <a:cs typeface="Times New Roman" panose="02020603050405020304" pitchFamily="18" charset="0"/>
                        </a:rPr>
                        <a:t>Class</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IN" sz="2000" dirty="0">
                          <a:latin typeface="Times New Roman" panose="02020603050405020304" pitchFamily="18" charset="0"/>
                          <a:cs typeface="Times New Roman" panose="02020603050405020304" pitchFamily="18" charset="0"/>
                        </a:rPr>
                        <a:t>Accuracy (%)</a:t>
                      </a:r>
                    </a:p>
                  </a:txBody>
                  <a:tcPr/>
                </a:tc>
                <a:tc>
                  <a:txBody>
                    <a:bodyPr/>
                    <a:lstStyle/>
                    <a:p>
                      <a:r>
                        <a:rPr lang="en-IN" sz="2000" dirty="0">
                          <a:latin typeface="Times New Roman" panose="02020603050405020304" pitchFamily="18" charset="0"/>
                          <a:cs typeface="Times New Roman" panose="02020603050405020304" pitchFamily="18" charset="0"/>
                        </a:rPr>
                        <a:t>Sensitivity (%)</a:t>
                      </a:r>
                    </a:p>
                  </a:txBody>
                  <a:tcPr/>
                </a:tc>
                <a:tc>
                  <a:txBody>
                    <a:bodyPr/>
                    <a:lstStyle/>
                    <a:p>
                      <a:r>
                        <a:rPr lang="en-IN" sz="2000" dirty="0">
                          <a:latin typeface="Times New Roman" panose="02020603050405020304" pitchFamily="18" charset="0"/>
                          <a:cs typeface="Times New Roman" panose="02020603050405020304" pitchFamily="18" charset="0"/>
                        </a:rPr>
                        <a:t>Specificity (%)</a:t>
                      </a:r>
                    </a:p>
                  </a:txBody>
                  <a:tcPr/>
                </a:tc>
                <a:extLst>
                  <a:ext uri="{0D108BD9-81ED-4DB2-BD59-A6C34878D82A}">
                    <a16:rowId xmlns:a16="http://schemas.microsoft.com/office/drawing/2014/main" val="1787927066"/>
                  </a:ext>
                </a:extLst>
              </a:tr>
              <a:tr h="866078">
                <a:tc>
                  <a:txBody>
                    <a:bodyPr/>
                    <a:lstStyle/>
                    <a:p>
                      <a:r>
                        <a:rPr lang="en-IN" sz="2000" dirty="0">
                          <a:latin typeface="Times New Roman" panose="02020603050405020304" pitchFamily="18" charset="0"/>
                          <a:cs typeface="Times New Roman" panose="02020603050405020304" pitchFamily="18" charset="0"/>
                        </a:rPr>
                        <a:t>Glaucoma</a:t>
                      </a:r>
                    </a:p>
                  </a:txBody>
                  <a:tcPr/>
                </a:tc>
                <a:tc>
                  <a:txBody>
                    <a:bodyPr/>
                    <a:lstStyle/>
                    <a:p>
                      <a:r>
                        <a:rPr lang="en-US" sz="2000" dirty="0">
                          <a:latin typeface="Times New Roman" panose="02020603050405020304" pitchFamily="18" charset="0"/>
                          <a:cs typeface="Times New Roman" panose="02020603050405020304" pitchFamily="18" charset="0"/>
                        </a:rPr>
                        <a:t>95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96</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94</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8896529"/>
                  </a:ext>
                </a:extLst>
              </a:tr>
              <a:tr h="866078">
                <a:tc>
                  <a:txBody>
                    <a:bodyPr/>
                    <a:lstStyle/>
                    <a:p>
                      <a:r>
                        <a:rPr lang="en-IN" sz="2000" dirty="0">
                          <a:latin typeface="Times New Roman" panose="02020603050405020304" pitchFamily="18" charset="0"/>
                          <a:cs typeface="Times New Roman" panose="02020603050405020304" pitchFamily="18" charset="0"/>
                        </a:rPr>
                        <a:t>Non-Glaucoma</a:t>
                      </a:r>
                    </a:p>
                  </a:txBody>
                  <a:tcPr/>
                </a:tc>
                <a:tc>
                  <a:txBody>
                    <a:bodyPr/>
                    <a:lstStyle/>
                    <a:p>
                      <a:r>
                        <a:rPr lang="en-US" sz="2000" dirty="0">
                          <a:latin typeface="Times New Roman" panose="02020603050405020304" pitchFamily="18" charset="0"/>
                          <a:cs typeface="Times New Roman" panose="02020603050405020304" pitchFamily="18" charset="0"/>
                        </a:rPr>
                        <a:t>95</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94</a:t>
                      </a:r>
                      <a:endParaRPr lang="en-IN"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96</a:t>
                      </a:r>
                      <a:endParaRPr lang="en-IN"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386436"/>
                  </a:ext>
                </a:extLst>
              </a:tr>
            </a:tbl>
          </a:graphicData>
        </a:graphic>
      </p:graphicFrame>
    </p:spTree>
    <p:extLst>
      <p:ext uri="{BB962C8B-B14F-4D97-AF65-F5344CB8AC3E}">
        <p14:creationId xmlns:p14="http://schemas.microsoft.com/office/powerpoint/2010/main" val="82583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8346F"/>
      </a:dk2>
      <a:lt2>
        <a:srgbClr val="D9A8D2"/>
      </a:lt2>
      <a:accent1>
        <a:srgbClr val="CE57AB"/>
      </a:accent1>
      <a:accent2>
        <a:srgbClr val="8E8EFD"/>
      </a:accent2>
      <a:accent3>
        <a:srgbClr val="7CBCE0"/>
      </a:accent3>
      <a:accent4>
        <a:srgbClr val="70BF9F"/>
      </a:accent4>
      <a:accent5>
        <a:srgbClr val="A5B960"/>
      </a:accent5>
      <a:accent6>
        <a:srgbClr val="D47A57"/>
      </a:accent6>
      <a:hlink>
        <a:srgbClr val="D164DE"/>
      </a:hlink>
      <a:folHlink>
        <a:srgbClr val="BE87C4"/>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1072</TotalTime>
  <Words>1184</Words>
  <Application>Microsoft Office PowerPoint</Application>
  <PresentationFormat>Widescreen</PresentationFormat>
  <Paragraphs>96</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Bookman Old Style</vt:lpstr>
      <vt:lpstr>Rockwell</vt:lpstr>
      <vt:lpstr>Times New Roman</vt:lpstr>
      <vt:lpstr>Wingdings</vt:lpstr>
      <vt:lpstr>Damask</vt:lpstr>
      <vt:lpstr>PowerPoint Presentation</vt:lpstr>
      <vt:lpstr>Abstract</vt:lpstr>
      <vt:lpstr>Introduction</vt:lpstr>
      <vt:lpstr>Problem Statement</vt:lpstr>
      <vt:lpstr>Objective</vt:lpstr>
      <vt:lpstr>Proposed system</vt:lpstr>
      <vt:lpstr>Existing system</vt:lpstr>
      <vt:lpstr>System Architecture</vt:lpstr>
      <vt:lpstr>Result analysis : Ensemble CNN accurately classifies Glaucoma vs Non-Glaucoma. Segmentation highlights optic disc &amp; cup, calculates CDR for verification. Visual results help doctors validate predictions quickly. </vt:lpstr>
      <vt:lpstr>Advantages</vt:lpstr>
      <vt:lpstr>Disadvantages</vt:lpstr>
      <vt:lpstr>Output Screens</vt:lpstr>
      <vt:lpstr>PowerPoint Presentation</vt:lpstr>
      <vt:lpstr>PowerPoint Presentation</vt:lpstr>
      <vt:lpstr>PowerPoint Presentation</vt:lpstr>
      <vt:lpstr>Conclusion</vt:lpstr>
      <vt:lpstr>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mounika dasari</dc:creator>
  <cp:lastModifiedBy>mounika dasari</cp:lastModifiedBy>
  <cp:revision>16</cp:revision>
  <dcterms:created xsi:type="dcterms:W3CDTF">2025-10-22T12:07:26Z</dcterms:created>
  <dcterms:modified xsi:type="dcterms:W3CDTF">2026-01-29T09:12:36Z</dcterms:modified>
</cp:coreProperties>
</file>